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5"/>
  </p:notesMasterIdLst>
  <p:sldIdLst>
    <p:sldId id="321" r:id="rId2"/>
    <p:sldId id="257" r:id="rId3"/>
    <p:sldId id="269" r:id="rId4"/>
    <p:sldId id="270" r:id="rId5"/>
    <p:sldId id="271" r:id="rId6"/>
    <p:sldId id="273" r:id="rId7"/>
    <p:sldId id="259" r:id="rId8"/>
    <p:sldId id="284" r:id="rId9"/>
    <p:sldId id="274" r:id="rId10"/>
    <p:sldId id="272" r:id="rId11"/>
    <p:sldId id="326" r:id="rId12"/>
    <p:sldId id="327" r:id="rId13"/>
    <p:sldId id="328" r:id="rId14"/>
    <p:sldId id="329" r:id="rId15"/>
    <p:sldId id="278" r:id="rId16"/>
    <p:sldId id="279" r:id="rId17"/>
    <p:sldId id="280" r:id="rId18"/>
    <p:sldId id="281" r:id="rId19"/>
    <p:sldId id="282" r:id="rId20"/>
    <p:sldId id="283" r:id="rId21"/>
    <p:sldId id="285" r:id="rId22"/>
    <p:sldId id="325" r:id="rId23"/>
    <p:sldId id="258" r:id="rId24"/>
  </p:sldIdLst>
  <p:sldSz cx="18288000" cy="10287000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Helvetica" panose="020B0604020202020204" pitchFamily="34" charset="0"/>
      <p:regular r:id="rId30"/>
      <p:bold r:id="rId31"/>
      <p:italic r:id="rId32"/>
      <p:boldItalic r:id="rId33"/>
    </p:embeddedFont>
    <p:embeddedFont>
      <p:font typeface="Poppins" panose="00000500000000000000" pitchFamily="2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1" roundtripDataSignature="AMtx7mguXUE0UMeVQi3AA0xHFjeTto0y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30" autoAdjust="0"/>
    <p:restoredTop sz="91495" autoAdjust="0"/>
  </p:normalViewPr>
  <p:slideViewPr>
    <p:cSldViewPr snapToGrid="0">
      <p:cViewPr varScale="1">
        <p:scale>
          <a:sx n="40" d="100"/>
          <a:sy n="40" d="100"/>
        </p:scale>
        <p:origin x="1160" y="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41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965529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3AD9DEF6-81D2-D598-52A4-411D26AF63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00E82BFC-7531-9D09-9322-4B0B539A2F9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8AA78051-F2BD-6DA7-3FEA-690EFE3FF8D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31788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BCA064E9-7B01-5FC2-BB94-5D19AB9456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6E9F29CC-F5E0-3871-1096-43DCFFCAD47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A56FFB66-FA4F-3ABE-8B37-A4CACD6A876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92717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BCA064E9-7B01-5FC2-BB94-5D19AB9456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6E9F29CC-F5E0-3871-1096-43DCFFCAD47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A56FFB66-FA4F-3ABE-8B37-A4CACD6A876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12803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BCA064E9-7B01-5FC2-BB94-5D19AB9456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6E9F29CC-F5E0-3871-1096-43DCFFCAD47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A56FFB66-FA4F-3ABE-8B37-A4CACD6A876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305657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BCA064E9-7B01-5FC2-BB94-5D19AB9456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6E9F29CC-F5E0-3871-1096-43DCFFCAD47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A56FFB66-FA4F-3ABE-8B37-A4CACD6A876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74319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91A53923-8228-8603-78A2-FA4FF584C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8BC506A8-BC87-4565-1D57-87CCFF7101F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715D9D66-115D-3F36-C960-DFFA0FC2EA7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528364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87E6CC92-42FA-4D91-6836-2E714620D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F3D3BB9F-B80F-CDC7-1362-EB7C6C116DB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3736E4E3-C790-1D2B-ACB0-01901B91696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986783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499E964A-4550-03AE-14EB-065EFDB7B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83576017-C01B-2AA1-C69D-67984862BA4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25859093-D24B-5F20-EE0E-567228E4BFA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677642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5BED6F02-230F-F18E-2995-9D38F3174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2C4AB748-0075-E1F1-F59A-8B576B07AEF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1B027704-2D5E-3DE9-A6FD-13272BC446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178161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6222A90B-2C2C-5EDF-99E1-9B2526336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8277F705-699A-7D90-3386-D0C1BE2CB8B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90CC9D77-1076-C598-79CD-28115A95CDE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07691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88A2EDD2-0A45-666D-B80B-A62EAF4907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1A4296D9-3CE2-5EEA-9894-C9BC4D2161F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0B57F6A8-0553-07F3-F147-ED9923DB920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591900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62DFE00C-6DCC-AB0C-8E64-C8FF34FC67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F609F4D6-3A31-CC0B-E0B5-FCA2ABDC345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6F738FF2-D25A-0A3F-6DF0-99E65C12F6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980005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62DFE00C-6DCC-AB0C-8E64-C8FF34FC67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F609F4D6-3A31-CC0B-E0B5-FCA2ABDC345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6F738FF2-D25A-0A3F-6DF0-99E65C12F6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199926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16C18138-32F1-EBD3-8AF3-3454E4602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B3F4BCB2-A604-16E4-135C-F9B5D69F980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40E22EDF-E572-DD6E-C9D8-6E92B198D87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04250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F452B2E9-FA23-96DD-507C-57A6B8448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2AC6E781-C392-6B43-7633-8B799CD3025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DBF336C0-593E-5CB9-2927-C8D48EADE18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96588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5CBC2F9E-7539-3872-BCF4-47F86F9CAC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66801519-A72D-68C9-30DB-0A19245FF8D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11EF4B32-4157-9F3C-86C4-8135586535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17509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B326AD06-71EA-AC0E-4492-CBA9CAA547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A49603C7-50EB-4AB2-4690-470802749C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60BD8CDB-25B8-41D2-8B3F-B150CAF78F8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6818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EE908C4B-5941-E05D-0D72-71A953E6D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FDFF9F9C-9FE0-A505-33BA-B1DB0D57867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0B7688F7-4071-5E2F-A8D6-CAB23C0DD0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758374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4AFCBBE8-B0E5-C33D-D1C1-41A6E918F5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3E88AF2C-CC7B-988F-FB8D-01E1FEF9FBB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AB88E913-4791-200E-B7C3-370E81580A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9899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>
          <a:extLst>
            <a:ext uri="{FF2B5EF4-FFF2-40B4-BE49-F238E27FC236}">
              <a16:creationId xmlns:a16="http://schemas.microsoft.com/office/drawing/2014/main" id="{881953F9-BDB7-9D34-F200-EBE400DBBE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>
            <a:extLst>
              <a:ext uri="{FF2B5EF4-FFF2-40B4-BE49-F238E27FC236}">
                <a16:creationId xmlns:a16="http://schemas.microsoft.com/office/drawing/2014/main" id="{0BC04519-EEA9-8F03-6FE9-30740A6D124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9146C71F-ED3A-035F-97BC-F3D10BC75B6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83463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sldNum" idx="12"/>
          </p:nvPr>
        </p:nvSpPr>
        <p:spPr>
          <a:xfrm>
            <a:off x="15798800" y="3619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000">
                <a:solidFill>
                  <a:schemeClr val="bg2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-3434405" y="-2424537"/>
            <a:ext cx="22827326" cy="3667449"/>
            <a:chOff x="0" y="0"/>
            <a:chExt cx="5660972" cy="909494"/>
          </a:xfrm>
        </p:grpSpPr>
        <p:sp>
          <p:nvSpPr>
            <p:cNvPr id="85" name="Google Shape;85;p1"/>
            <p:cNvSpPr/>
            <p:nvPr/>
          </p:nvSpPr>
          <p:spPr>
            <a:xfrm>
              <a:off x="0" y="0"/>
              <a:ext cx="5660972" cy="909494"/>
            </a:xfrm>
            <a:custGeom>
              <a:avLst/>
              <a:gdLst/>
              <a:ahLst/>
              <a:cxnLst/>
              <a:rect l="l" t="t" r="r" b="b"/>
              <a:pathLst>
                <a:path w="5660972" h="909494" extrusionOk="0">
                  <a:moveTo>
                    <a:pt x="5422847" y="0"/>
                  </a:moveTo>
                  <a:lnTo>
                    <a:pt x="5660972" y="238125"/>
                  </a:lnTo>
                  <a:lnTo>
                    <a:pt x="5660972" y="671369"/>
                  </a:lnTo>
                  <a:lnTo>
                    <a:pt x="5422847" y="909494"/>
                  </a:lnTo>
                  <a:lnTo>
                    <a:pt x="238125" y="909494"/>
                  </a:lnTo>
                  <a:lnTo>
                    <a:pt x="0" y="67136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42284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86" name="Google Shape;86;p1"/>
            <p:cNvSpPr txBox="1"/>
            <p:nvPr/>
          </p:nvSpPr>
          <p:spPr>
            <a:xfrm>
              <a:off x="63500" y="6350"/>
              <a:ext cx="5533971" cy="8396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7" name="Google Shape;87;p1"/>
          <p:cNvSpPr/>
          <p:nvPr/>
        </p:nvSpPr>
        <p:spPr>
          <a:xfrm rot="-9425734">
            <a:off x="8385001" y="475597"/>
            <a:ext cx="8761717" cy="8957146"/>
          </a:xfrm>
          <a:custGeom>
            <a:avLst/>
            <a:gdLst/>
            <a:ahLst/>
            <a:cxnLst/>
            <a:rect l="l" t="t" r="r" b="b"/>
            <a:pathLst>
              <a:path w="8761717" h="8957146" extrusionOk="0">
                <a:moveTo>
                  <a:pt x="0" y="0"/>
                </a:moveTo>
                <a:lnTo>
                  <a:pt x="8761717" y="0"/>
                </a:lnTo>
                <a:lnTo>
                  <a:pt x="8761717" y="8957145"/>
                </a:lnTo>
                <a:lnTo>
                  <a:pt x="0" y="895714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0999"/>
            </a:blip>
            <a:stretch>
              <a:fillRect/>
            </a:stretch>
          </a:blipFill>
          <a:ln>
            <a:noFill/>
          </a:ln>
        </p:spPr>
      </p:sp>
      <p:sp>
        <p:nvSpPr>
          <p:cNvPr id="88" name="Google Shape;88;p1"/>
          <p:cNvSpPr/>
          <p:nvPr/>
        </p:nvSpPr>
        <p:spPr>
          <a:xfrm rot="4876606">
            <a:off x="-2631017" y="7726570"/>
            <a:ext cx="4714159" cy="4819308"/>
          </a:xfrm>
          <a:custGeom>
            <a:avLst/>
            <a:gdLst/>
            <a:ahLst/>
            <a:cxnLst/>
            <a:rect l="l" t="t" r="r" b="b"/>
            <a:pathLst>
              <a:path w="4714159" h="4819308" extrusionOk="0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89" name="Google Shape;89;p1"/>
          <p:cNvSpPr/>
          <p:nvPr/>
        </p:nvSpPr>
        <p:spPr>
          <a:xfrm>
            <a:off x="11857221" y="1719908"/>
            <a:ext cx="4955368" cy="7132071"/>
          </a:xfrm>
          <a:custGeom>
            <a:avLst/>
            <a:gdLst/>
            <a:ahLst/>
            <a:cxnLst/>
            <a:rect l="l" t="t" r="r" b="b"/>
            <a:pathLst>
              <a:path w="4955368" h="7132071" extrusionOk="0">
                <a:moveTo>
                  <a:pt x="0" y="0"/>
                </a:moveTo>
                <a:lnTo>
                  <a:pt x="4955368" y="0"/>
                </a:lnTo>
                <a:lnTo>
                  <a:pt x="4955368" y="7132071"/>
                </a:lnTo>
                <a:lnTo>
                  <a:pt x="0" y="7132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</p:sp>
      <p:grpSp>
        <p:nvGrpSpPr>
          <p:cNvPr id="90" name="Google Shape;90;p1"/>
          <p:cNvGrpSpPr/>
          <p:nvPr/>
        </p:nvGrpSpPr>
        <p:grpSpPr>
          <a:xfrm>
            <a:off x="-955072" y="9490984"/>
            <a:ext cx="20770739" cy="2231372"/>
            <a:chOff x="0" y="0"/>
            <a:chExt cx="9609927" cy="1032381"/>
          </a:xfrm>
        </p:grpSpPr>
        <p:sp>
          <p:nvSpPr>
            <p:cNvPr id="91" name="Google Shape;91;p1"/>
            <p:cNvSpPr/>
            <p:nvPr/>
          </p:nvSpPr>
          <p:spPr>
            <a:xfrm>
              <a:off x="0" y="0"/>
              <a:ext cx="9609927" cy="1032381"/>
            </a:xfrm>
            <a:custGeom>
              <a:avLst/>
              <a:gdLst/>
              <a:ahLst/>
              <a:cxnLst/>
              <a:rect l="l" t="t" r="r" b="b"/>
              <a:pathLst>
                <a:path w="9609927" h="1032381" extrusionOk="0">
                  <a:moveTo>
                    <a:pt x="9371802" y="0"/>
                  </a:moveTo>
                  <a:lnTo>
                    <a:pt x="9609927" y="238125"/>
                  </a:lnTo>
                  <a:lnTo>
                    <a:pt x="9609927" y="794256"/>
                  </a:lnTo>
                  <a:lnTo>
                    <a:pt x="9371802" y="1032381"/>
                  </a:lnTo>
                  <a:lnTo>
                    <a:pt x="238125" y="1032381"/>
                  </a:lnTo>
                  <a:lnTo>
                    <a:pt x="0" y="79425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371802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92" name="Google Shape;92;p1"/>
            <p:cNvSpPr txBox="1"/>
            <p:nvPr/>
          </p:nvSpPr>
          <p:spPr>
            <a:xfrm>
              <a:off x="63500" y="6350"/>
              <a:ext cx="9482927" cy="9625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3" name="Google Shape;93;p1"/>
          <p:cNvSpPr/>
          <p:nvPr/>
        </p:nvSpPr>
        <p:spPr>
          <a:xfrm>
            <a:off x="5028342" y="2303069"/>
            <a:ext cx="1959027" cy="1625393"/>
          </a:xfrm>
          <a:custGeom>
            <a:avLst/>
            <a:gdLst/>
            <a:ahLst/>
            <a:cxnLst/>
            <a:rect l="l" t="t" r="r" b="b"/>
            <a:pathLst>
              <a:path w="1959027" h="1625393" extrusionOk="0">
                <a:moveTo>
                  <a:pt x="0" y="0"/>
                </a:moveTo>
                <a:lnTo>
                  <a:pt x="1959027" y="0"/>
                </a:lnTo>
                <a:lnTo>
                  <a:pt x="1959027" y="1625394"/>
                </a:lnTo>
                <a:lnTo>
                  <a:pt x="0" y="16253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95" name="Google Shape;95;p1"/>
          <p:cNvSpPr txBox="1"/>
          <p:nvPr/>
        </p:nvSpPr>
        <p:spPr>
          <a:xfrm>
            <a:off x="383991" y="4383759"/>
            <a:ext cx="11040000" cy="5933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rgbClr val="462DD4"/>
                </a:solidFill>
                <a:latin typeface="+mj-lt"/>
                <a:ea typeface="Poppins"/>
                <a:cs typeface="Poppins"/>
                <a:sym typeface="Poppins"/>
              </a:rPr>
              <a:t>TRAINING OF CORE TRAINERS FOR CPG MANAGEMENT OF BIPOLAR DISORDER (SECOND EDITION)</a:t>
            </a:r>
          </a:p>
          <a:p>
            <a:pPr marL="0" marR="0" lvl="0" indent="0" algn="ctr" rtl="0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934" b="1" dirty="0">
              <a:solidFill>
                <a:srgbClr val="462DD4"/>
              </a:solidFill>
              <a:latin typeface="+mj-lt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462DD4"/>
                </a:solidFill>
                <a:latin typeface="+mj-lt"/>
                <a:ea typeface="Poppins"/>
                <a:cs typeface="Poppins"/>
                <a:sym typeface="Poppins"/>
              </a:rPr>
              <a:t>SCREENING AND DIAGNOSIS</a:t>
            </a:r>
            <a:endParaRPr sz="4000" b="1" dirty="0">
              <a:solidFill>
                <a:srgbClr val="462DD4"/>
              </a:solidFill>
              <a:latin typeface="+mj-lt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tx1"/>
                </a:solidFill>
                <a:latin typeface="+mj-lt"/>
                <a:ea typeface="Poppins"/>
                <a:cs typeface="Poppins"/>
                <a:sym typeface="Poppins"/>
              </a:rPr>
              <a:t>Dr Khadijah </a:t>
            </a:r>
            <a:r>
              <a:rPr lang="en-US" sz="2800" b="1" dirty="0" err="1">
                <a:solidFill>
                  <a:schemeClr val="tx1"/>
                </a:solidFill>
                <a:latin typeface="+mj-lt"/>
                <a:ea typeface="Poppins"/>
                <a:cs typeface="Poppins"/>
                <a:sym typeface="Poppins"/>
              </a:rPr>
              <a:t>Hasanah</a:t>
            </a:r>
            <a:r>
              <a:rPr lang="en-US" sz="2800" b="1" dirty="0">
                <a:solidFill>
                  <a:schemeClr val="tx1"/>
                </a:solidFill>
                <a:latin typeface="+mj-lt"/>
                <a:ea typeface="Poppins"/>
                <a:cs typeface="Poppins"/>
                <a:sym typeface="Poppins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+mj-lt"/>
                <a:ea typeface="Poppins"/>
                <a:cs typeface="Poppins"/>
                <a:sym typeface="Poppins"/>
              </a:rPr>
              <a:t>Abang</a:t>
            </a:r>
            <a:r>
              <a:rPr lang="en-US" sz="2800" b="1" dirty="0">
                <a:solidFill>
                  <a:schemeClr val="tx1"/>
                </a:solidFill>
                <a:latin typeface="+mj-lt"/>
                <a:ea typeface="Poppins"/>
                <a:cs typeface="Poppins"/>
                <a:sym typeface="Poppins"/>
              </a:rPr>
              <a:t> Abdullah</a:t>
            </a:r>
          </a:p>
          <a:p>
            <a:pPr algn="ctr"/>
            <a:r>
              <a:rPr lang="en-GB" sz="2800" dirty="0">
                <a:solidFill>
                  <a:schemeClr val="tx1"/>
                </a:solidFill>
                <a:effectLst/>
                <a:latin typeface="+mj-lt"/>
                <a:ea typeface="Arial" panose="020B0604020202020204" pitchFamily="34" charset="0"/>
              </a:rPr>
              <a:t>Lecturer &amp; Psychiatrist</a:t>
            </a:r>
            <a:endParaRPr lang="en-MY" sz="2800" dirty="0">
              <a:solidFill>
                <a:schemeClr val="tx1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en-GB" sz="2800" dirty="0">
                <a:effectLst/>
                <a:latin typeface="+mj-lt"/>
                <a:ea typeface="Arial" panose="020B0604020202020204" pitchFamily="34" charset="0"/>
              </a:rPr>
              <a:t>Faculty of Medicine &amp; Health Science</a:t>
            </a:r>
            <a:r>
              <a:rPr lang="en-MY" sz="2800" dirty="0">
                <a:effectLst/>
                <a:latin typeface="+mj-lt"/>
                <a:ea typeface="Arial" panose="020B0604020202020204" pitchFamily="34" charset="0"/>
              </a:rPr>
              <a:t> </a:t>
            </a:r>
          </a:p>
          <a:p>
            <a:pPr algn="ctr"/>
            <a:r>
              <a:rPr lang="en-MY" sz="2800" dirty="0" err="1">
                <a:effectLst/>
                <a:latin typeface="+mj-lt"/>
                <a:ea typeface="Arial" panose="020B0604020202020204" pitchFamily="34" charset="0"/>
              </a:rPr>
              <a:t>Universiti</a:t>
            </a:r>
            <a:r>
              <a:rPr lang="en-MY" sz="2800" dirty="0">
                <a:effectLst/>
                <a:latin typeface="+mj-lt"/>
                <a:ea typeface="Arial" panose="020B0604020202020204" pitchFamily="34" charset="0"/>
              </a:rPr>
              <a:t> Sains Islam Malaysia </a:t>
            </a:r>
            <a:endParaRPr lang="en-MY" sz="2800" dirty="0">
              <a:effectLst/>
              <a:latin typeface="+mj-lt"/>
              <a:ea typeface="Calibri" panose="020F0502020204030204" pitchFamily="34" charset="0"/>
            </a:endParaRPr>
          </a:p>
          <a:p>
            <a:pPr marL="0" marR="0" lvl="0" indent="0" algn="ctr" rtl="0">
              <a:lnSpc>
                <a:spcPct val="108471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934" b="1" i="0" u="none" strike="noStrike" cap="none" dirty="0">
              <a:solidFill>
                <a:srgbClr val="462DD4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503AE1-D1A5-4ACD-BDF4-6AD3C1121A6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477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1C364AD8-8E54-9CC9-AE05-C3618817A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7A1B290C-9FC4-B1A2-4339-DBBD2413BAB3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DC2FED1E-C743-C16B-E783-39E0EFA27EA2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FF2FBD0D-7306-33FD-8E3F-F416A3208366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41ECDF45-DE37-48E8-F9C6-14A0BEAC20D4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CEDB5F20-AC31-5719-1230-A961DDFF9566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16EBFFEE-3A30-0375-9A88-8B2CD915FFA3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2E4E6D4-A99D-76A1-A1A4-2150F4BEA901}"/>
              </a:ext>
            </a:extLst>
          </p:cNvPr>
          <p:cNvSpPr txBox="1">
            <a:spLocks/>
          </p:cNvSpPr>
          <p:nvPr/>
        </p:nvSpPr>
        <p:spPr>
          <a:xfrm>
            <a:off x="3619831" y="739019"/>
            <a:ext cx="9972162" cy="135319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5400" b="1" dirty="0"/>
              <a:t>DIAGNOSIS</a:t>
            </a:r>
            <a:r>
              <a:rPr lang="en-US" sz="5400" b="1" baseline="-25000" dirty="0"/>
              <a:t>2</a:t>
            </a:r>
            <a:endParaRPr lang="en-US" sz="5400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6226BC9-2953-5E00-6E8D-61B3AA4D0EF9}"/>
              </a:ext>
            </a:extLst>
          </p:cNvPr>
          <p:cNvSpPr txBox="1">
            <a:spLocks/>
          </p:cNvSpPr>
          <p:nvPr/>
        </p:nvSpPr>
        <p:spPr>
          <a:xfrm>
            <a:off x="3619831" y="1978373"/>
            <a:ext cx="13691775" cy="4351338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just">
              <a:buNone/>
            </a:pPr>
            <a:r>
              <a:rPr lang="en-MY" sz="4000" dirty="0">
                <a:effectLst/>
                <a:latin typeface="Arial" panose="020B0604020202020204" pitchFamily="34" charset="0"/>
              </a:rPr>
              <a:t>The main changes in the new classification systems are: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4000" dirty="0">
                <a:effectLst/>
                <a:latin typeface="Arial" panose="020B0604020202020204" pitchFamily="34" charset="0"/>
              </a:rPr>
              <a:t>both ICD-11 and DSM-5-TR use the term bipolar disorder instead of bipolar affective disorder as in ICD-10 </a:t>
            </a:r>
          </a:p>
          <a:p>
            <a:pPr algn="just"/>
            <a:endParaRPr lang="en-MY" sz="4000" dirty="0">
              <a:effectLst/>
              <a:latin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4000" dirty="0">
                <a:effectLst/>
                <a:latin typeface="Arial" panose="020B0604020202020204" pitchFamily="34" charset="0"/>
              </a:rPr>
              <a:t>ICD-11 uses subdivision of bipolar disorder type I and II, in line with DSM-5-TR </a:t>
            </a:r>
          </a:p>
          <a:p>
            <a:pPr algn="just"/>
            <a:endParaRPr lang="en-MY" sz="4000" dirty="0">
              <a:effectLst/>
              <a:latin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4000" dirty="0">
                <a:effectLst/>
                <a:latin typeface="Arial" panose="020B0604020202020204" pitchFamily="34" charset="0"/>
              </a:rPr>
              <a:t>definitions of manic and hypomanic syndromes and episodes are almost identical between ICD-11 and DSM-5-TR</a:t>
            </a:r>
          </a:p>
          <a:p>
            <a:pPr algn="just"/>
            <a:endParaRPr lang="en-MY" sz="4000" dirty="0">
              <a:latin typeface="+mn-lt"/>
            </a:endParaRPr>
          </a:p>
          <a:p>
            <a:pPr algn="just"/>
            <a:endParaRPr lang="en-US" sz="4000" dirty="0"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4B5DAD-F533-484D-BD35-B7BB3545FE82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63F9F3-00FD-4FA2-A265-07E52EB18CC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849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1301A598-5F86-5A88-4F8E-1AE41BC0F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4BC2B703-D9E8-1DF7-3ED9-2DCD7C148699}"/>
              </a:ext>
            </a:extLst>
          </p:cNvPr>
          <p:cNvSpPr/>
          <p:nvPr/>
        </p:nvSpPr>
        <p:spPr>
          <a:xfrm rot="93030">
            <a:off x="13358" y="354407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6F2042D8-75A6-AC23-8705-7E09F7402A71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70E8DDB5-BC4B-7B97-050A-7C1C4210E1F2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5A137E4C-AB87-5AAB-2874-9C3E4EB5F6CB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18AB820D-CEE0-5CD0-2AFB-D98FB5F1B35E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EC7207-0B66-47A6-909F-FEACFB873AF1}"/>
              </a:ext>
            </a:extLst>
          </p:cNvPr>
          <p:cNvSpPr txBox="1"/>
          <p:nvPr/>
        </p:nvSpPr>
        <p:spPr>
          <a:xfrm>
            <a:off x="98073" y="189224"/>
            <a:ext cx="17638782" cy="530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MY" sz="2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DIAGNOSTIC CRITERIA OF BIPOLAR DISORDER BASED </a:t>
            </a:r>
            <a:r>
              <a:rPr lang="en-MY" sz="2800" b="1" dirty="0">
                <a:latin typeface="Arial" panose="020B0604020202020204" pitchFamily="34" charset="0"/>
                <a:ea typeface="Calibri" panose="020F0502020204030204" pitchFamily="34" charset="0"/>
              </a:rPr>
              <a:t> ON </a:t>
            </a:r>
            <a:r>
              <a:rPr lang="en-MY" sz="2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DSM-5-TR AND </a:t>
            </a:r>
            <a:r>
              <a:rPr lang="en-MY" sz="28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MY" sz="2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ICD-11 – APPENDIX 3</a:t>
            </a:r>
            <a:endParaRPr lang="en-MY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4D2949-A402-44A5-90E4-D8D4FA1A04B5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38A4C36-5ED4-4F4C-9513-5A4047BCE5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993484"/>
              </p:ext>
            </p:extLst>
          </p:nvPr>
        </p:nvGraphicFramePr>
        <p:xfrm>
          <a:off x="324609" y="670112"/>
          <a:ext cx="17638782" cy="100996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19391">
                  <a:extLst>
                    <a:ext uri="{9D8B030D-6E8A-4147-A177-3AD203B41FA5}">
                      <a16:colId xmlns:a16="http://schemas.microsoft.com/office/drawing/2014/main" val="112166867"/>
                    </a:ext>
                  </a:extLst>
                </a:gridCol>
                <a:gridCol w="8819391">
                  <a:extLst>
                    <a:ext uri="{9D8B030D-6E8A-4147-A177-3AD203B41FA5}">
                      <a16:colId xmlns:a16="http://schemas.microsoft.com/office/drawing/2014/main" val="921397255"/>
                    </a:ext>
                  </a:extLst>
                </a:gridCol>
              </a:tblGrid>
              <a:tr h="2611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dirty="0">
                          <a:effectLst/>
                        </a:rPr>
                        <a:t>ICD-11</a:t>
                      </a:r>
                      <a:endParaRPr lang="en-MY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dirty="0">
                          <a:effectLst/>
                        </a:rPr>
                        <a:t>DSM-5-TR</a:t>
                      </a:r>
                      <a:endParaRPr lang="en-MY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/>
                </a:tc>
                <a:extLst>
                  <a:ext uri="{0D108BD9-81ED-4DB2-BD59-A6C34878D82A}">
                    <a16:rowId xmlns:a16="http://schemas.microsoft.com/office/drawing/2014/main" val="1922210801"/>
                  </a:ext>
                </a:extLst>
              </a:tr>
              <a:tr h="32970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1" i="0" dirty="0">
                          <a:solidFill>
                            <a:schemeClr val="tx1"/>
                          </a:solidFill>
                          <a:effectLst/>
                        </a:rPr>
                        <a:t>HYPOMANIC EPISODE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A persistent mood state lasting for at least several days characterised by persistent elevation of mood or increased irritability as well as increased activity or a subjective experience of increased energy, accompanied by other characteristic symptoms e.g.: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increased talkativeness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rapid or racing thoughts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increased self-esteem 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decreased need for sleep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distractibility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impulsive or reckless behaviour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MY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HYPOMANIC EPISODE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solidFill>
                            <a:schemeClr val="tx1"/>
                          </a:solidFill>
                          <a:effectLst/>
                        </a:rPr>
                        <a:t>Abnormally and persistently elevated, expansive or irritable mood along AND persistently increased energy or activity lasting at least four days accompanied by three or four (if mood is only irritable):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dirty="0">
                          <a:solidFill>
                            <a:schemeClr val="tx1"/>
                          </a:solidFill>
                          <a:effectLst/>
                        </a:rPr>
                        <a:t>inflated self-esteem or grandiosity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dirty="0">
                          <a:solidFill>
                            <a:schemeClr val="tx1"/>
                          </a:solidFill>
                          <a:effectLst/>
                        </a:rPr>
                        <a:t>decreased need for sleep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dirty="0">
                          <a:solidFill>
                            <a:schemeClr val="tx1"/>
                          </a:solidFill>
                          <a:effectLst/>
                        </a:rPr>
                        <a:t>increased talkativeness or pressure of speech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dirty="0">
                          <a:solidFill>
                            <a:schemeClr val="tx1"/>
                          </a:solidFill>
                          <a:effectLst/>
                        </a:rPr>
                        <a:t>flight of ideas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dirty="0">
                          <a:solidFill>
                            <a:schemeClr val="tx1"/>
                          </a:solidFill>
                          <a:effectLst/>
                        </a:rPr>
                        <a:t>distractibility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dirty="0">
                          <a:solidFill>
                            <a:schemeClr val="tx1"/>
                          </a:solidFill>
                          <a:effectLst/>
                        </a:rPr>
                        <a:t>increased in goal-directed activity 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800" dirty="0">
                          <a:solidFill>
                            <a:schemeClr val="tx1"/>
                          </a:solidFill>
                          <a:effectLst/>
                        </a:rPr>
                        <a:t>excessive involvement in activities with negative consequences</a:t>
                      </a:r>
                      <a:endParaRPr lang="en-MY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104557"/>
                  </a:ext>
                </a:extLst>
              </a:tr>
              <a:tr h="34768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MANIC EPISODE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 An extreme mood state lasting at least one week unless shortened by a treatment intervention characterised by euphoria, irritability or expansiveness and by increased activity or a subjective experience of increased energy, accompanied by other characteristic symptoms e.g.: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rapid or pressured speech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flight of ideas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increased self-esteem or grandiosity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decreased need for sleep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distractibility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impulsive or reckless behaviour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rapid changes among different mood states (i.e. mood lability)</a:t>
                      </a:r>
                      <a:endParaRPr lang="en-MY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MANIC EPISODE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 Abnormally and persistently elevated, expansive or irritable mood along AND persistently increased energy or activity lasting at least one week accompanied by three or four (if mood is only irritable):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inflated self-esteem or grandiosity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decreased need for sleep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increased talkativeness or pressure of speech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flight of ideas 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distractibility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increased in goal-directed activity or excessive involvement in activities with negative consequences</a:t>
                      </a:r>
                      <a:endParaRPr lang="en-MY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459915"/>
                  </a:ext>
                </a:extLst>
              </a:tr>
              <a:tr h="2437254"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At least one manic episode is not better explained by schizoaffective disorder and is not superimposed on schizophrenia or other psychotic disorders.</a:t>
                      </a:r>
                      <a:endParaRPr lang="en-MY" sz="18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A manic/hypomanic episode during antidepressant treatment is accepted as evidence of BD.</a:t>
                      </a:r>
                      <a:endParaRPr lang="en-MY" sz="18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b="0" dirty="0">
                          <a:solidFill>
                            <a:schemeClr val="tx1"/>
                          </a:solidFill>
                          <a:effectLst/>
                        </a:rPr>
                        <a:t>The symptoms in hypomania represent a change from the individual’s typical mood, energy level and behaviour but are not severe enough to cause marked impairment in functioning.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There are similarities between mania and hypomania symptoms; however the diagnosis of manic episode necessitates that the disturbance is severe enough:</a:t>
                      </a:r>
                      <a:endParaRPr lang="en-MY" sz="18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causing impairment in social or occupational functioning or</a:t>
                      </a:r>
                      <a:endParaRPr lang="en-MY" sz="18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requiring hospitalisation or with psychotic features</a:t>
                      </a:r>
                      <a:endParaRPr lang="en-MY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9426951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56615B-708E-4DBF-B113-8D6E1BC5BC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63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1301A598-5F86-5A88-4F8E-1AE41BC0F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4BC2B703-D9E8-1DF7-3ED9-2DCD7C148699}"/>
              </a:ext>
            </a:extLst>
          </p:cNvPr>
          <p:cNvSpPr/>
          <p:nvPr/>
        </p:nvSpPr>
        <p:spPr>
          <a:xfrm rot="93030">
            <a:off x="13358" y="354407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6F2042D8-75A6-AC23-8705-7E09F7402A71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70E8DDB5-BC4B-7B97-050A-7C1C4210E1F2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5A137E4C-AB87-5AAB-2874-9C3E4EB5F6CB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18AB820D-CEE0-5CD0-2AFB-D98FB5F1B35E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EC7207-0B66-47A6-909F-FEACFB873AF1}"/>
              </a:ext>
            </a:extLst>
          </p:cNvPr>
          <p:cNvSpPr txBox="1"/>
          <p:nvPr/>
        </p:nvSpPr>
        <p:spPr>
          <a:xfrm>
            <a:off x="701458" y="218444"/>
            <a:ext cx="17400785" cy="1119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MY" sz="3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DIAGNOSTIC CRITERIA OF BIPOLAR DISORDER BASED </a:t>
            </a:r>
            <a:r>
              <a:rPr lang="en-MY" sz="3200" b="1" dirty="0">
                <a:latin typeface="Arial" panose="020B0604020202020204" pitchFamily="34" charset="0"/>
                <a:ea typeface="Calibri" panose="020F0502020204030204" pitchFamily="34" charset="0"/>
              </a:rPr>
              <a:t> ON </a:t>
            </a:r>
            <a:r>
              <a:rPr lang="en-MY" sz="3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DSM-5-TR AND </a:t>
            </a:r>
            <a:r>
              <a:rPr lang="en-MY" sz="32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MY" sz="3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ICD-11 – APPENDIX 3</a:t>
            </a:r>
            <a:endParaRPr lang="en-MY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4D2949-A402-44A5-90E4-D8D4FA1A04B5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38A4C36-5ED4-4F4C-9513-5A4047BCE5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070997"/>
              </p:ext>
            </p:extLst>
          </p:nvPr>
        </p:nvGraphicFramePr>
        <p:xfrm>
          <a:off x="200416" y="1267120"/>
          <a:ext cx="17945784" cy="78653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93063">
                  <a:extLst>
                    <a:ext uri="{9D8B030D-6E8A-4147-A177-3AD203B41FA5}">
                      <a16:colId xmlns:a16="http://schemas.microsoft.com/office/drawing/2014/main" val="112166867"/>
                    </a:ext>
                  </a:extLst>
                </a:gridCol>
                <a:gridCol w="9252721">
                  <a:extLst>
                    <a:ext uri="{9D8B030D-6E8A-4147-A177-3AD203B41FA5}">
                      <a16:colId xmlns:a16="http://schemas.microsoft.com/office/drawing/2014/main" val="921397255"/>
                    </a:ext>
                  </a:extLst>
                </a:gridCol>
              </a:tblGrid>
              <a:tr h="5426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3600" dirty="0">
                          <a:effectLst/>
                        </a:rPr>
                        <a:t>ICD-11</a:t>
                      </a:r>
                      <a:endParaRPr lang="en-MY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3600" dirty="0">
                          <a:effectLst/>
                        </a:rPr>
                        <a:t>DSM-5-TR</a:t>
                      </a:r>
                      <a:endParaRPr lang="en-MY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/>
                </a:tc>
                <a:extLst>
                  <a:ext uri="{0D108BD9-81ED-4DB2-BD59-A6C34878D82A}">
                    <a16:rowId xmlns:a16="http://schemas.microsoft.com/office/drawing/2014/main" val="1922210801"/>
                  </a:ext>
                </a:extLst>
              </a:tr>
              <a:tr h="73078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b="1" dirty="0">
                          <a:solidFill>
                            <a:schemeClr val="tx1"/>
                          </a:solidFill>
                          <a:effectLst/>
                        </a:rPr>
                        <a:t>Depressive Episode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A period of depressed mood or diminished interest in activities occurring most of the day, nearly every day during a period lasting at least two weeks accompanied by other symptoms e.g.: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changes in appetite or sleep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psychomotor agitation or retardation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fatigue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worthlessness or excessive or inappropriate guilt feelings or hopelessness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difficulty concentrating 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suicidality</a:t>
                      </a:r>
                      <a:endParaRPr lang="en-MY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b="1" dirty="0">
                          <a:solidFill>
                            <a:schemeClr val="tx1"/>
                          </a:solidFill>
                          <a:effectLst/>
                        </a:rPr>
                        <a:t>Major Depressive Episode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For at least two weeks, presenting with five or more of the following symptoms, of which, at least one must be depressed mood or loss of interest or pleasure.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The other symptoms include: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disruption in appetite with accompanying weight loss or gain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sleep disturbance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psychomotor agitation or retardation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fatiguability 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feeling worthless or guilty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reduced concentration or indecisiveness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recurrent thoughts of death or suicidal ideas or acts</a:t>
                      </a:r>
                      <a:endParaRPr lang="en-MY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5556873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1012A4-A495-4741-93EA-B1EC399C78F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30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1301A598-5F86-5A88-4F8E-1AE41BC0F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4BC2B703-D9E8-1DF7-3ED9-2DCD7C148699}"/>
              </a:ext>
            </a:extLst>
          </p:cNvPr>
          <p:cNvSpPr/>
          <p:nvPr/>
        </p:nvSpPr>
        <p:spPr>
          <a:xfrm rot="93030">
            <a:off x="13358" y="354407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6F2042D8-75A6-AC23-8705-7E09F7402A71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70E8DDB5-BC4B-7B97-050A-7C1C4210E1F2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5A137E4C-AB87-5AAB-2874-9C3E4EB5F6CB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18AB820D-CEE0-5CD0-2AFB-D98FB5F1B35E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EC7207-0B66-47A6-909F-FEACFB873AF1}"/>
              </a:ext>
            </a:extLst>
          </p:cNvPr>
          <p:cNvSpPr txBox="1"/>
          <p:nvPr/>
        </p:nvSpPr>
        <p:spPr>
          <a:xfrm>
            <a:off x="1470992" y="92267"/>
            <a:ext cx="15020887" cy="1119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MY" sz="3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DIAGNOSTIC CRITERIA OF BIPOLAR DISORDER BASED </a:t>
            </a:r>
            <a:r>
              <a:rPr lang="en-MY" sz="3200" b="1" dirty="0">
                <a:latin typeface="Arial" panose="020B0604020202020204" pitchFamily="34" charset="0"/>
                <a:ea typeface="Calibri" panose="020F0502020204030204" pitchFamily="34" charset="0"/>
              </a:rPr>
              <a:t> ON </a:t>
            </a:r>
            <a:r>
              <a:rPr lang="en-MY" sz="3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DSM-5-TR AND </a:t>
            </a:r>
            <a:r>
              <a:rPr lang="en-MY" sz="32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MY" sz="3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ICD-11 – APPENDIX 3</a:t>
            </a:r>
            <a:endParaRPr lang="en-MY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4D2949-A402-44A5-90E4-D8D4FA1A04B5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38A4C36-5ED4-4F4C-9513-5A4047BCE5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782589"/>
              </p:ext>
            </p:extLst>
          </p:nvPr>
        </p:nvGraphicFramePr>
        <p:xfrm>
          <a:off x="0" y="1285585"/>
          <a:ext cx="18287999" cy="97108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53101">
                  <a:extLst>
                    <a:ext uri="{9D8B030D-6E8A-4147-A177-3AD203B41FA5}">
                      <a16:colId xmlns:a16="http://schemas.microsoft.com/office/drawing/2014/main" val="112166867"/>
                    </a:ext>
                  </a:extLst>
                </a:gridCol>
                <a:gridCol w="8734898">
                  <a:extLst>
                    <a:ext uri="{9D8B030D-6E8A-4147-A177-3AD203B41FA5}">
                      <a16:colId xmlns:a16="http://schemas.microsoft.com/office/drawing/2014/main" val="921397255"/>
                    </a:ext>
                  </a:extLst>
                </a:gridCol>
              </a:tblGrid>
              <a:tr h="4214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3600" dirty="0">
                          <a:effectLst/>
                        </a:rPr>
                        <a:t>ICD-11</a:t>
                      </a:r>
                      <a:endParaRPr lang="en-MY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3600" dirty="0">
                          <a:effectLst/>
                        </a:rPr>
                        <a:t>DSM-5-TR</a:t>
                      </a:r>
                      <a:endParaRPr lang="en-MY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/>
                </a:tc>
                <a:extLst>
                  <a:ext uri="{0D108BD9-81ED-4DB2-BD59-A6C34878D82A}">
                    <a16:rowId xmlns:a16="http://schemas.microsoft.com/office/drawing/2014/main" val="1922210801"/>
                  </a:ext>
                </a:extLst>
              </a:tr>
              <a:tr h="915342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b="1" dirty="0">
                          <a:solidFill>
                            <a:schemeClr val="tx1"/>
                          </a:solidFill>
                          <a:effectLst/>
                        </a:rPr>
                        <a:t>6A60 Bipolar Type I Disorder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 An episodic mood disorder defined by the occurrence of one or more manic or mixed episodes.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6460.0 Bipolar type I disorder, current episode manic without psychotic symptoms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6460.1 Bipolar type I disorder, current episode manic with psychotic symptoms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6A60.2 Bipolar type I disorder, current episode hypomanic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6460.3 Bipolar type I disorder, current episode depressive, mild 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6460.4 Bipolar type I disorder, current episode depressive, moderate without psychotic symptoms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6460.5 Bipolar type I disorder, current episode depressive, moderate with psychotic symptoms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6460.6 Bipolar type I disorder, current episode depressive, severe without psychotic symptoms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6460.7 Bipolar type I disorder, current episode depressive, severe with psychotic symptoms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MY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b="1" dirty="0">
                          <a:solidFill>
                            <a:schemeClr val="tx1"/>
                          </a:solidFill>
                          <a:effectLst/>
                        </a:rPr>
                        <a:t>Bipolar I Disorder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Having met the criteria for at least one manic episode.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Current or most recent episode manic: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F31.11 Mild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F31.12 Moderate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F31.13 Severe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F31.2 With psychotic features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F31.73 In partial remission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F31.74 In full remission</a:t>
                      </a:r>
                    </a:p>
                    <a:p>
                      <a:pPr marL="306705" indent="-179705" algn="just">
                        <a:lnSpc>
                          <a:spcPct val="107000"/>
                        </a:lnSpc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Current or most recent episode depressed:</a:t>
                      </a:r>
                    </a:p>
                    <a:p>
                      <a:pPr marL="487045" indent="-180340" algn="just">
                        <a:lnSpc>
                          <a:spcPct val="107000"/>
                        </a:lnSpc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F31.31 Mild</a:t>
                      </a:r>
                    </a:p>
                    <a:p>
                      <a:pPr marL="487045" indent="-180340" algn="just">
                        <a:lnSpc>
                          <a:spcPct val="107000"/>
                        </a:lnSpc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F31.32 Moderate</a:t>
                      </a:r>
                    </a:p>
                    <a:p>
                      <a:pPr marL="487045" indent="-180340" algn="just">
                        <a:lnSpc>
                          <a:spcPct val="107000"/>
                        </a:lnSpc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F31.4 Severe</a:t>
                      </a:r>
                    </a:p>
                    <a:p>
                      <a:pPr marL="487045" indent="-180340" algn="just">
                        <a:lnSpc>
                          <a:spcPct val="107000"/>
                        </a:lnSpc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F31.5 With psychotic features</a:t>
                      </a:r>
                    </a:p>
                    <a:p>
                      <a:pPr marL="487045" indent="-180340" algn="just">
                        <a:lnSpc>
                          <a:spcPct val="107000"/>
                        </a:lnSpc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F31.75 In partial remission</a:t>
                      </a:r>
                    </a:p>
                    <a:p>
                      <a:pPr marL="487045" indent="-18034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F31.76 In full remission</a:t>
                      </a:r>
                      <a:endParaRPr lang="en-MY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187456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D23EBD-88C3-49BA-A105-1538A954EB2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581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1301A598-5F86-5A88-4F8E-1AE41BC0F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4BC2B703-D9E8-1DF7-3ED9-2DCD7C148699}"/>
              </a:ext>
            </a:extLst>
          </p:cNvPr>
          <p:cNvSpPr/>
          <p:nvPr/>
        </p:nvSpPr>
        <p:spPr>
          <a:xfrm rot="93030">
            <a:off x="13358" y="354407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6F2042D8-75A6-AC23-8705-7E09F7402A71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70E8DDB5-BC4B-7B97-050A-7C1C4210E1F2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5A137E4C-AB87-5AAB-2874-9C3E4EB5F6CB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18AB820D-CEE0-5CD0-2AFB-D98FB5F1B35E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EC7207-0B66-47A6-909F-FEACFB873AF1}"/>
              </a:ext>
            </a:extLst>
          </p:cNvPr>
          <p:cNvSpPr txBox="1"/>
          <p:nvPr/>
        </p:nvSpPr>
        <p:spPr>
          <a:xfrm>
            <a:off x="1633556" y="1115099"/>
            <a:ext cx="15020887" cy="467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MY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DIAGNOSTIC CRITERIA OF BIPOLAR DISORDER BASED </a:t>
            </a:r>
            <a:r>
              <a:rPr lang="en-MY" sz="2400" b="1" dirty="0">
                <a:latin typeface="Arial" panose="020B0604020202020204" pitchFamily="34" charset="0"/>
                <a:ea typeface="Calibri" panose="020F0502020204030204" pitchFamily="34" charset="0"/>
              </a:rPr>
              <a:t> ON </a:t>
            </a:r>
            <a:r>
              <a:rPr lang="en-MY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DSM-5-TR AND </a:t>
            </a:r>
            <a:r>
              <a:rPr lang="en-MY" sz="24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MY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ICD-11 – APPENDIX 3</a:t>
            </a:r>
            <a:endParaRPr lang="en-MY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4D2949-A402-44A5-90E4-D8D4FA1A04B5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38A4C36-5ED4-4F4C-9513-5A4047BCE5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018262"/>
              </p:ext>
            </p:extLst>
          </p:nvPr>
        </p:nvGraphicFramePr>
        <p:xfrm>
          <a:off x="163777" y="589218"/>
          <a:ext cx="17960443" cy="105088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81994">
                  <a:extLst>
                    <a:ext uri="{9D8B030D-6E8A-4147-A177-3AD203B41FA5}">
                      <a16:colId xmlns:a16="http://schemas.microsoft.com/office/drawing/2014/main" val="112166867"/>
                    </a:ext>
                  </a:extLst>
                </a:gridCol>
                <a:gridCol w="8578449">
                  <a:extLst>
                    <a:ext uri="{9D8B030D-6E8A-4147-A177-3AD203B41FA5}">
                      <a16:colId xmlns:a16="http://schemas.microsoft.com/office/drawing/2014/main" val="921397255"/>
                    </a:ext>
                  </a:extLst>
                </a:gridCol>
              </a:tblGrid>
              <a:tr h="5225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3600" dirty="0">
                          <a:effectLst/>
                        </a:rPr>
                        <a:t>ICD-11</a:t>
                      </a:r>
                      <a:endParaRPr lang="en-MY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3600" dirty="0">
                          <a:effectLst/>
                        </a:rPr>
                        <a:t>DSM-5-TR</a:t>
                      </a:r>
                      <a:endParaRPr lang="en-MY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/>
                </a:tc>
                <a:extLst>
                  <a:ext uri="{0D108BD9-81ED-4DB2-BD59-A6C34878D82A}">
                    <a16:rowId xmlns:a16="http://schemas.microsoft.com/office/drawing/2014/main" val="1922210801"/>
                  </a:ext>
                </a:extLst>
              </a:tr>
              <a:tr h="99513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MY" sz="2800" dirty="0">
                          <a:solidFill>
                            <a:schemeClr val="tx1"/>
                          </a:solidFill>
                          <a:effectLst/>
                        </a:rPr>
                        <a:t>6A61 Bipolar Type II Disorder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An episodic mood disorder is defined by the occurrence of one or more hypomanic episodes and at least one depressive episode.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800" b="0" dirty="0">
                          <a:solidFill>
                            <a:schemeClr val="tx1"/>
                          </a:solidFill>
                          <a:effectLst/>
                        </a:rPr>
                        <a:t>Refer to ICD-11 for more coding.</a:t>
                      </a:r>
                      <a:endParaRPr lang="en-MY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MY" sz="2800" b="1" dirty="0">
                          <a:solidFill>
                            <a:schemeClr val="tx1"/>
                          </a:solidFill>
                          <a:effectLst/>
                        </a:rPr>
                        <a:t>F31.81 Bipolar II Disorder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Having met the criteria for hypomanic episodes at least once and major depressive episode at least once,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Specify current or most recent episode: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Hypomanic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Depressed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Current or most recent episode of hypomanic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F31.0 Not in remission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F31.71 In partial remission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F31.72 in full remission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 Specifiers (both BD I and II):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With anxious distress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With mixed features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With rapid cycling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With melancholic features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With atypical features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With mood-congruent psychotic features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With mood-incongruent psychotic features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With catatonia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With peripartum onset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With a seasonal pattern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Refer to DSM-5-TR for more coding.</a:t>
                      </a:r>
                      <a:endParaRPr lang="en-MY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0901" marR="10901" marT="0" marB="0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18745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E352B98-2219-430A-B09E-2B614EA55C95}"/>
              </a:ext>
            </a:extLst>
          </p:cNvPr>
          <p:cNvSpPr txBox="1"/>
          <p:nvPr/>
        </p:nvSpPr>
        <p:spPr>
          <a:xfrm>
            <a:off x="-64559" y="56941"/>
            <a:ext cx="17960442" cy="530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MY" sz="2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DIAGNOSTIC CRITERIA OF BIPOLAR DISORDER BASED </a:t>
            </a:r>
            <a:r>
              <a:rPr lang="en-MY" sz="2800" b="1" dirty="0">
                <a:latin typeface="Arial" panose="020B0604020202020204" pitchFamily="34" charset="0"/>
                <a:ea typeface="Calibri" panose="020F0502020204030204" pitchFamily="34" charset="0"/>
              </a:rPr>
              <a:t> ON </a:t>
            </a:r>
            <a:r>
              <a:rPr lang="en-MY" sz="2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DSM-5-TR AND </a:t>
            </a:r>
            <a:r>
              <a:rPr lang="en-MY" sz="28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MY" sz="2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ICD-11 – APPENDIX 3</a:t>
            </a:r>
            <a:endParaRPr lang="en-MY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240969-8851-4E09-9BDD-D15B91B17E6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06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67D3A2C4-47B6-D6CF-5775-BAE19C77D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224CC337-FB51-77AA-7FCB-8F5EA8AF9469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402F84A3-6549-04A9-4637-9FA635E90A44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E540C6EA-CCC7-AC63-1805-63418CD9D59C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C840C213-2DFD-2902-82C9-50B07D8C65B6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F53D090E-9882-0ABA-6893-C8C372679053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F8D08629-3FCA-8CE4-FD46-E976754863A2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86021BF-E306-16CC-C5D8-AC6FF27A1AA2}"/>
              </a:ext>
            </a:extLst>
          </p:cNvPr>
          <p:cNvSpPr txBox="1">
            <a:spLocks/>
          </p:cNvSpPr>
          <p:nvPr/>
        </p:nvSpPr>
        <p:spPr>
          <a:xfrm>
            <a:off x="3661587" y="562391"/>
            <a:ext cx="9972162" cy="135319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5400" b="1" dirty="0"/>
              <a:t>DIFFERENTIAL DIAGNOSIS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41707-3983-5B2F-A262-84CA1530BD8E}"/>
              </a:ext>
            </a:extLst>
          </p:cNvPr>
          <p:cNvSpPr txBox="1">
            <a:spLocks/>
          </p:cNvSpPr>
          <p:nvPr/>
        </p:nvSpPr>
        <p:spPr>
          <a:xfrm>
            <a:off x="3661587" y="2092212"/>
            <a:ext cx="13262562" cy="4351338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4000" dirty="0"/>
              <a:t>Symptoms of BD can overlap with other disorders.</a:t>
            </a:r>
          </a:p>
          <a:p>
            <a:pPr algn="just"/>
            <a:endParaRPr lang="en-US" sz="40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4000" dirty="0"/>
              <a:t>A comprehensive current and longitudinal history, corroborative history from informants and relevant investigations are useful to rule out other diagnoses.</a:t>
            </a:r>
          </a:p>
          <a:p>
            <a:pPr algn="just"/>
            <a:endParaRPr lang="en-US" sz="4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9729A5-91D5-4F7A-845A-CC9688BDF835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78E78A-7DFB-4064-BEDF-97166A73ADD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815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72DC6FAF-001A-5054-1A64-E474D1A634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9127DEE3-78AF-B8CB-735B-6D0A187CB69B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31A5BABD-5623-EBF9-A522-628418420025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E7CE8672-5C78-BEC8-5041-FE6C209B5817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AD3B4529-2AD4-F038-E131-BD36BF88B04B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D61CB1C5-4E54-6B96-2DC4-DC27B0A7F904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8AB1B7AE-5E8D-B39B-2FB2-44684B981CFB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6395A0E-48BF-AD5D-8F2A-68DF0FE0DCD8}"/>
              </a:ext>
            </a:extLst>
          </p:cNvPr>
          <p:cNvSpPr txBox="1">
            <a:spLocks/>
          </p:cNvSpPr>
          <p:nvPr/>
        </p:nvSpPr>
        <p:spPr>
          <a:xfrm>
            <a:off x="3619832" y="666383"/>
            <a:ext cx="13025348" cy="135319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5400" b="1" dirty="0"/>
              <a:t>DIFFERENTIAL DIAGNOSIS</a:t>
            </a:r>
          </a:p>
          <a:p>
            <a:r>
              <a:rPr lang="en-US" sz="5400" b="1" dirty="0"/>
              <a:t> – DURING DEPRESSIVE EPISODE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2D288E-8826-B149-5B23-8E3D6A0511C2}"/>
              </a:ext>
            </a:extLst>
          </p:cNvPr>
          <p:cNvSpPr txBox="1">
            <a:spLocks/>
          </p:cNvSpPr>
          <p:nvPr/>
        </p:nvSpPr>
        <p:spPr>
          <a:xfrm>
            <a:off x="3619832" y="2597222"/>
            <a:ext cx="12653388" cy="4351338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Major depressive disorder (MDD)</a:t>
            </a:r>
            <a:r>
              <a:rPr lang="en-US" sz="4000" baseline="30000" dirty="0"/>
              <a:t>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MDD with mixed episode </a:t>
            </a:r>
            <a:r>
              <a:rPr lang="en-US" sz="4000" baseline="30000" dirty="0"/>
              <a:t>21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Adjustment disorder with depressed mood</a:t>
            </a:r>
            <a:r>
              <a:rPr lang="en-US" sz="4000" baseline="30000" dirty="0"/>
              <a:t>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Anxiety disorders</a:t>
            </a:r>
            <a:r>
              <a:rPr lang="en-US" sz="4000" baseline="30000" dirty="0"/>
              <a:t>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Depressive disorders due to another medical condition</a:t>
            </a:r>
            <a:r>
              <a:rPr lang="en-US" sz="4000" baseline="30000" dirty="0"/>
              <a:t>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Substance-induced depressive disorder</a:t>
            </a:r>
            <a:r>
              <a:rPr lang="en-US" sz="4000" baseline="30000" dirty="0"/>
              <a:t>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Schizophrenia or schizoaffective disorder</a:t>
            </a:r>
            <a:r>
              <a:rPr lang="en-US" sz="4000" baseline="30000" dirty="0"/>
              <a:t>6</a:t>
            </a:r>
          </a:p>
          <a:p>
            <a:endParaRPr lang="en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72E72F-E9AC-689B-B541-BD12D7FBD19E}"/>
              </a:ext>
            </a:extLst>
          </p:cNvPr>
          <p:cNvSpPr txBox="1"/>
          <p:nvPr/>
        </p:nvSpPr>
        <p:spPr>
          <a:xfrm>
            <a:off x="10408260" y="8666510"/>
            <a:ext cx="586496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MY" dirty="0">
              <a:effectLst/>
              <a:latin typeface="+mn-lt"/>
            </a:endParaRPr>
          </a:p>
          <a:p>
            <a:r>
              <a:rPr lang="en-MY" dirty="0">
                <a:effectLst/>
                <a:latin typeface="+mn-lt"/>
              </a:rPr>
              <a:t>6. Ministry of Health Malaysia. 2014.</a:t>
            </a:r>
          </a:p>
          <a:p>
            <a:r>
              <a:rPr lang="en-MY" dirty="0">
                <a:effectLst/>
                <a:latin typeface="+mn-lt"/>
              </a:rPr>
              <a:t>22. </a:t>
            </a:r>
            <a:r>
              <a:rPr lang="en-MY" dirty="0" err="1">
                <a:effectLst/>
                <a:latin typeface="+mn-lt"/>
              </a:rPr>
              <a:t>Asherson</a:t>
            </a:r>
            <a:r>
              <a:rPr lang="en-MY" dirty="0">
                <a:effectLst/>
                <a:latin typeface="+mn-lt"/>
              </a:rPr>
              <a:t> P, Young AH, Eich-</a:t>
            </a:r>
            <a:r>
              <a:rPr lang="en-MY" dirty="0" err="1">
                <a:effectLst/>
                <a:latin typeface="+mn-lt"/>
              </a:rPr>
              <a:t>Höchli</a:t>
            </a:r>
            <a:r>
              <a:rPr lang="en-MY" dirty="0">
                <a:effectLst/>
                <a:latin typeface="+mn-lt"/>
              </a:rPr>
              <a:t> D, et al. 2014;30(8):1657-72. </a:t>
            </a:r>
          </a:p>
          <a:p>
            <a:endParaRPr lang="en-MY" dirty="0">
              <a:effectLst/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70A173-658D-4615-83AD-78C7CCBAE377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602D80-E433-46AA-BE86-2C6648A6EC2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269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9AE279AB-F842-7681-BFBF-3BAEAC0185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43A5088E-4809-FC47-12D1-B21F2123839C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9C0890C7-6A4D-93CD-FC2F-50C8CB326478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06D825FF-AC04-B07D-7914-3257EE0B8A40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82864E4B-DAED-C150-D716-61F94550D20C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76766265-AA08-62B3-866E-834DB3ADD935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8D7089B6-54DC-D4A7-C62F-DD3739B1AD7B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701A649-D5AC-B019-7E6C-B0796577E318}"/>
              </a:ext>
            </a:extLst>
          </p:cNvPr>
          <p:cNvSpPr txBox="1">
            <a:spLocks/>
          </p:cNvSpPr>
          <p:nvPr/>
        </p:nvSpPr>
        <p:spPr>
          <a:xfrm>
            <a:off x="3350706" y="906857"/>
            <a:ext cx="14937294" cy="135319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5400" b="1" dirty="0"/>
              <a:t>DIFFERENTIAL DIAGNOSIS</a:t>
            </a:r>
          </a:p>
          <a:p>
            <a:r>
              <a:rPr lang="en-US" sz="5400" b="1" dirty="0"/>
              <a:t>- DURING MANIA OR HYPOMANIA EPISODE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9ECEE-DA14-6E0A-BCD6-529ACD15930A}"/>
              </a:ext>
            </a:extLst>
          </p:cNvPr>
          <p:cNvSpPr txBox="1">
            <a:spLocks/>
          </p:cNvSpPr>
          <p:nvPr/>
        </p:nvSpPr>
        <p:spPr>
          <a:xfrm>
            <a:off x="3635330" y="3010852"/>
            <a:ext cx="11723489" cy="4351338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Substance-induced bipolar disorder</a:t>
            </a:r>
            <a:r>
              <a:rPr lang="en-US" sz="4000" baseline="30000" dirty="0"/>
              <a:t> 6</a:t>
            </a:r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Bipolar and related disorder due to another medical condition</a:t>
            </a:r>
            <a:r>
              <a:rPr lang="en-US" sz="4000" baseline="30000" dirty="0"/>
              <a:t> 6</a:t>
            </a:r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Schizophrenia or schizoaffective disorder</a:t>
            </a:r>
            <a:r>
              <a:rPr lang="en-US" sz="4000" baseline="30000" dirty="0"/>
              <a:t> 6</a:t>
            </a:r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Borderline personality disorder</a:t>
            </a:r>
            <a:r>
              <a:rPr lang="en-US" sz="4000" baseline="30000" dirty="0"/>
              <a:t> 6</a:t>
            </a:r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Attention-deficit hyperactivity disorder (ADHD)</a:t>
            </a:r>
            <a:r>
              <a:rPr lang="en-US" sz="4000" baseline="30000" dirty="0"/>
              <a:t> 22</a:t>
            </a:r>
            <a:endParaRPr lang="en-US" sz="4000" dirty="0"/>
          </a:p>
          <a:p>
            <a:endParaRPr lang="en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E263F5-823C-5618-A91B-70481311E3D5}"/>
              </a:ext>
            </a:extLst>
          </p:cNvPr>
          <p:cNvSpPr txBox="1"/>
          <p:nvPr/>
        </p:nvSpPr>
        <p:spPr>
          <a:xfrm>
            <a:off x="10591800" y="7512999"/>
            <a:ext cx="586496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MY" dirty="0">
              <a:effectLst/>
              <a:latin typeface="+mn-lt"/>
            </a:endParaRPr>
          </a:p>
          <a:p>
            <a:r>
              <a:rPr lang="en-MY" dirty="0">
                <a:effectLst/>
                <a:latin typeface="+mn-lt"/>
              </a:rPr>
              <a:t>6.   Ministry of Health Malaysia. 2014.</a:t>
            </a:r>
          </a:p>
          <a:p>
            <a:r>
              <a:rPr lang="en-MY" dirty="0">
                <a:effectLst/>
                <a:latin typeface="+mn-lt"/>
              </a:rPr>
              <a:t>22. </a:t>
            </a:r>
            <a:r>
              <a:rPr lang="en-MY" dirty="0" err="1">
                <a:effectLst/>
                <a:latin typeface="+mn-lt"/>
              </a:rPr>
              <a:t>Asherson</a:t>
            </a:r>
            <a:r>
              <a:rPr lang="en-MY" dirty="0">
                <a:effectLst/>
                <a:latin typeface="+mn-lt"/>
              </a:rPr>
              <a:t> P, Young AH, Eich-</a:t>
            </a:r>
            <a:r>
              <a:rPr lang="en-MY" dirty="0" err="1">
                <a:effectLst/>
                <a:latin typeface="+mn-lt"/>
              </a:rPr>
              <a:t>Höchli</a:t>
            </a:r>
            <a:r>
              <a:rPr lang="en-MY" dirty="0">
                <a:effectLst/>
                <a:latin typeface="+mn-lt"/>
              </a:rPr>
              <a:t> D, et al. 2014;30(8):1657-72. </a:t>
            </a:r>
          </a:p>
          <a:p>
            <a:endParaRPr lang="en-MY" dirty="0">
              <a:effectLst/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532672-E2DA-4F1B-8C67-8CC241D3BC36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F129EA-5529-4271-A58B-E3295370100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91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47702333-4AF0-B098-3ACA-6770EA8327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F113C5E5-4E58-EA51-9760-23D8BF36FEB8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84638D08-A7F2-33C8-B5B7-532DAE7FF91D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7F41F272-34F1-2E30-D312-CAD5F91D36CF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7A820750-5C87-89B9-F80D-2ABDA2625C76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EE21C7A1-C704-EB89-8DA4-F3473E4EFDF3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3B7F3DD7-3D6D-1E8E-18B8-462898EAB8CF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F7F1DBF-8C5A-8A35-A03F-562B10912817}"/>
              </a:ext>
            </a:extLst>
          </p:cNvPr>
          <p:cNvSpPr txBox="1">
            <a:spLocks/>
          </p:cNvSpPr>
          <p:nvPr/>
        </p:nvSpPr>
        <p:spPr>
          <a:xfrm>
            <a:off x="3661587" y="892073"/>
            <a:ext cx="12303340" cy="135319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5400" b="1" dirty="0"/>
              <a:t>ADHD vs BD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81C2AE-0654-D26A-3D58-82DBE3552B7E}"/>
              </a:ext>
            </a:extLst>
          </p:cNvPr>
          <p:cNvSpPr txBox="1">
            <a:spLocks/>
          </p:cNvSpPr>
          <p:nvPr/>
        </p:nvSpPr>
        <p:spPr>
          <a:xfrm>
            <a:off x="3333570" y="2173360"/>
            <a:ext cx="13262562" cy="155306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/>
              <a:t>Similarities : distractibility, irritability, insomnia, poor concentration, talkativeness and psychomotor agitation</a:t>
            </a:r>
            <a:r>
              <a:rPr lang="en-US" sz="4000" baseline="30000" dirty="0"/>
              <a:t>22</a:t>
            </a:r>
            <a:endParaRPr lang="en-US" sz="4000" dirty="0"/>
          </a:p>
        </p:txBody>
      </p:sp>
      <p:pic>
        <p:nvPicPr>
          <p:cNvPr id="2" name="Content Placeholder 4" descr="A table with text on it&#10;&#10;Description automatically generated">
            <a:extLst>
              <a:ext uri="{FF2B5EF4-FFF2-40B4-BE49-F238E27FC236}">
                <a16:creationId xmlns:a16="http://schemas.microsoft.com/office/drawing/2014/main" id="{AC9B6F6A-3A40-4A61-75EF-0BF26522311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9377"/>
          <a:stretch/>
        </p:blipFill>
        <p:spPr>
          <a:xfrm>
            <a:off x="3661587" y="3526553"/>
            <a:ext cx="12081996" cy="53358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D3D9DD-1827-9AA2-E131-7FB66BFFC966}"/>
              </a:ext>
            </a:extLst>
          </p:cNvPr>
          <p:cNvSpPr txBox="1"/>
          <p:nvPr/>
        </p:nvSpPr>
        <p:spPr>
          <a:xfrm>
            <a:off x="11451042" y="9087150"/>
            <a:ext cx="98163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dirty="0">
                <a:effectLst/>
                <a:latin typeface="Helvetica" pitchFamily="2" charset="0"/>
              </a:rPr>
              <a:t>22. </a:t>
            </a:r>
            <a:r>
              <a:rPr lang="en-MY" dirty="0" err="1">
                <a:effectLst/>
                <a:latin typeface="Helvetica" pitchFamily="2" charset="0"/>
              </a:rPr>
              <a:t>Asherson</a:t>
            </a:r>
            <a:r>
              <a:rPr lang="en-MY" dirty="0">
                <a:effectLst/>
                <a:latin typeface="Helvetica" pitchFamily="2" charset="0"/>
              </a:rPr>
              <a:t> P, Young AH, Eich-</a:t>
            </a:r>
            <a:r>
              <a:rPr lang="en-MY" dirty="0" err="1">
                <a:effectLst/>
                <a:latin typeface="Helvetica" pitchFamily="2" charset="0"/>
              </a:rPr>
              <a:t>Höchli</a:t>
            </a:r>
            <a:r>
              <a:rPr lang="en-MY" dirty="0">
                <a:effectLst/>
                <a:latin typeface="Helvetica" pitchFamily="2" charset="0"/>
              </a:rPr>
              <a:t> D, et al. 2014;30(8):1657-72.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D2BC4B-05AB-4E4E-ABB4-93557E962BCB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C0B6E7-C650-4AE2-B71B-A8FFCD68D76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441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BC68B0C6-4316-3E6C-9FBA-6468A7BF7B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843E1D82-87B1-74C9-DFAD-15BFFD28BD8F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40F8DC82-D83E-2093-B10C-8BBBFF778027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D4168D21-7DC4-AD1D-7CAA-1D14132A8E95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5F105B71-2B36-50A7-F058-4FC3F8324838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F3D71AC9-B45B-1A13-4AD9-9D6FCE288092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39A84662-BBBD-B8B5-1C67-C1FA6B0B29AD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347C720-9997-4D26-E6E7-AAFA0BD14953}"/>
              </a:ext>
            </a:extLst>
          </p:cNvPr>
          <p:cNvSpPr txBox="1">
            <a:spLocks/>
          </p:cNvSpPr>
          <p:nvPr/>
        </p:nvSpPr>
        <p:spPr>
          <a:xfrm>
            <a:off x="3495845" y="739019"/>
            <a:ext cx="12303340" cy="135319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5400" b="1" dirty="0"/>
              <a:t>CO-MORBIDITIES</a:t>
            </a:r>
            <a:r>
              <a:rPr lang="en-US" sz="5400" b="1" baseline="-25000" dirty="0"/>
              <a:t>1</a:t>
            </a:r>
            <a:endParaRPr lang="en-US" sz="54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86DEF-D055-62A5-0AED-41284320F29C}"/>
              </a:ext>
            </a:extLst>
          </p:cNvPr>
          <p:cNvSpPr txBox="1">
            <a:spLocks/>
          </p:cNvSpPr>
          <p:nvPr/>
        </p:nvSpPr>
        <p:spPr>
          <a:xfrm>
            <a:off x="3594671" y="2116322"/>
            <a:ext cx="13071843" cy="155306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4000" dirty="0"/>
              <a:t>BD patients may have psychiatric and medical co-morbidities.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4000" dirty="0"/>
              <a:t>It causes difficulties in treatment e.g. decisions on drugs of choice and drug-drug interactions.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4000" dirty="0"/>
              <a:t>It also affects the prognosis of BD – aggravating the course of illness, delaying recovery, increasing risk of recurrence and suicide and reducing QOL.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E5C1D1-8FC9-406D-95A2-6BBD59529EE0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F0BF8A-0E63-414A-857E-29AB0DB27C3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43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5" name="Google Shape;105;p2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A076C1E-5B68-721A-DAFD-058D793F3347}"/>
              </a:ext>
            </a:extLst>
          </p:cNvPr>
          <p:cNvSpPr txBox="1">
            <a:spLocks/>
          </p:cNvSpPr>
          <p:nvPr/>
        </p:nvSpPr>
        <p:spPr>
          <a:xfrm>
            <a:off x="3545236" y="2909098"/>
            <a:ext cx="13208432" cy="4351338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4400" dirty="0"/>
              <a:t>To review screening and diagnosis in the management of Bipolar Disorder (BD)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DD699E2-D1BA-53E1-EEA6-4BE7ED8994FB}"/>
              </a:ext>
            </a:extLst>
          </p:cNvPr>
          <p:cNvSpPr txBox="1">
            <a:spLocks/>
          </p:cNvSpPr>
          <p:nvPr/>
        </p:nvSpPr>
        <p:spPr>
          <a:xfrm>
            <a:off x="3731215" y="9308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/>
              <a:t>LEARNING OBJECTIVE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D4BFB0-6329-4034-8BFA-2116736D4CCB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A8F304-5FA0-4C99-9C96-9D0E56511EA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33E9D79D-8BCF-4964-159D-2D193F1033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042C9790-429F-9104-C3B1-449E082DBD91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AB83BD7B-9AAE-C448-145B-7C43503A8D13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7BDF65DB-C235-5D2E-C19A-9CCE1F28E263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29DBC420-4B2B-1F4A-770A-C614CBA2776C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E13717B2-3D32-347E-CF99-A2ADC4A0B43C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4457BDB2-45B7-4EDB-B660-B82FC1D54BC1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B635293-2363-6C88-4D1C-EAFC797A3093}"/>
              </a:ext>
            </a:extLst>
          </p:cNvPr>
          <p:cNvSpPr txBox="1">
            <a:spLocks/>
          </p:cNvSpPr>
          <p:nvPr/>
        </p:nvSpPr>
        <p:spPr>
          <a:xfrm>
            <a:off x="3619832" y="712563"/>
            <a:ext cx="12303340" cy="135319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5400" b="1" dirty="0"/>
              <a:t>CO-MORBIDITIES</a:t>
            </a:r>
            <a:r>
              <a:rPr lang="en-US" sz="5400" b="1" baseline="-25000" dirty="0"/>
              <a:t>2</a:t>
            </a:r>
            <a:endParaRPr lang="en-US" sz="54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EC029-FF3D-0468-981A-677BD64BA352}"/>
              </a:ext>
            </a:extLst>
          </p:cNvPr>
          <p:cNvSpPr txBox="1">
            <a:spLocks/>
          </p:cNvSpPr>
          <p:nvPr/>
        </p:nvSpPr>
        <p:spPr>
          <a:xfrm>
            <a:off x="3619832" y="1613931"/>
            <a:ext cx="13596113" cy="135319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MY" sz="3600" dirty="0">
                <a:latin typeface="Arial" panose="020B0604020202020204" pitchFamily="34" charset="0"/>
              </a:rPr>
              <a:t>P</a:t>
            </a:r>
            <a:r>
              <a:rPr lang="en-MY" sz="3600" dirty="0">
                <a:effectLst/>
                <a:latin typeface="Arial" panose="020B0604020202020204" pitchFamily="34" charset="0"/>
              </a:rPr>
              <a:t>sychiatric co-morbidities: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MY" sz="3600" dirty="0">
                <a:effectLst/>
                <a:latin typeface="Arial" panose="020B0604020202020204" pitchFamily="34" charset="0"/>
              </a:rPr>
              <a:t>eating disorders: 1.9% to 33.3%.</a:t>
            </a:r>
            <a:r>
              <a:rPr lang="en-MY" sz="3600" baseline="30000" dirty="0">
                <a:effectLst/>
                <a:latin typeface="Arial" panose="020B0604020202020204" pitchFamily="34" charset="0"/>
              </a:rPr>
              <a:t>23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600" dirty="0">
                <a:effectLst/>
                <a:latin typeface="Arial" panose="020B0604020202020204" pitchFamily="34" charset="0"/>
              </a:rPr>
              <a:t>antisocial personality disorder (ASPD) : 4.8% and 63%. It is higher in BD I (45.1%) than BD II (8.2%). </a:t>
            </a:r>
          </a:p>
          <a:p>
            <a:pPr algn="just"/>
            <a:r>
              <a:rPr lang="en-MY" sz="3600" dirty="0">
                <a:latin typeface="Arial" panose="020B0604020202020204" pitchFamily="34" charset="0"/>
              </a:rPr>
              <a:t>   </a:t>
            </a:r>
            <a:r>
              <a:rPr lang="en-MY" sz="3600" dirty="0">
                <a:effectLst/>
                <a:latin typeface="Arial" panose="020B0604020202020204" pitchFamily="34" charset="0"/>
              </a:rPr>
              <a:t>The most commonly abused substances in BD with ASPD are a   </a:t>
            </a:r>
          </a:p>
          <a:p>
            <a:pPr algn="just"/>
            <a:r>
              <a:rPr lang="en-MY" sz="3600" dirty="0">
                <a:latin typeface="Arial" panose="020B0604020202020204" pitchFamily="34" charset="0"/>
              </a:rPr>
              <a:t>    </a:t>
            </a:r>
            <a:r>
              <a:rPr lang="en-MY" sz="3600" dirty="0">
                <a:effectLst/>
                <a:latin typeface="Arial" panose="020B0604020202020204" pitchFamily="34" charset="0"/>
              </a:rPr>
              <a:t>combination of cocaine and alcohol. People with this co-</a:t>
            </a:r>
          </a:p>
          <a:p>
            <a:pPr algn="just"/>
            <a:r>
              <a:rPr lang="en-MY" sz="3600" dirty="0">
                <a:latin typeface="Arial" panose="020B0604020202020204" pitchFamily="34" charset="0"/>
              </a:rPr>
              <a:t>    </a:t>
            </a:r>
            <a:r>
              <a:rPr lang="en-MY" sz="3600" dirty="0">
                <a:effectLst/>
                <a:latin typeface="Arial" panose="020B0604020202020204" pitchFamily="34" charset="0"/>
              </a:rPr>
              <a:t>morbidity have an early onset of symptoms, impulsive traits, </a:t>
            </a:r>
          </a:p>
          <a:p>
            <a:pPr algn="just"/>
            <a:r>
              <a:rPr lang="en-MY" sz="3600" dirty="0">
                <a:latin typeface="Arial" panose="020B0604020202020204" pitchFamily="34" charset="0"/>
              </a:rPr>
              <a:t>    </a:t>
            </a:r>
            <a:r>
              <a:rPr lang="en-MY" sz="3600" dirty="0">
                <a:effectLst/>
                <a:latin typeface="Arial" panose="020B0604020202020204" pitchFamily="34" charset="0"/>
              </a:rPr>
              <a:t>increased episodes of depression and mania, aggressive   </a:t>
            </a:r>
          </a:p>
          <a:p>
            <a:pPr algn="just"/>
            <a:r>
              <a:rPr lang="en-MY" sz="3600" dirty="0">
                <a:latin typeface="Arial" panose="020B0604020202020204" pitchFamily="34" charset="0"/>
              </a:rPr>
              <a:t>    </a:t>
            </a:r>
            <a:r>
              <a:rPr lang="en-MY" sz="3600" dirty="0">
                <a:effectLst/>
                <a:latin typeface="Arial" panose="020B0604020202020204" pitchFamily="34" charset="0"/>
              </a:rPr>
              <a:t>behaviour and high suicide attempts.</a:t>
            </a:r>
            <a:r>
              <a:rPr lang="en-MY" sz="3600" baseline="30000" dirty="0">
                <a:effectLst/>
                <a:latin typeface="Arial" panose="020B0604020202020204" pitchFamily="34" charset="0"/>
              </a:rPr>
              <a:t>24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MY" sz="3600" dirty="0">
                <a:effectLst/>
                <a:latin typeface="Arial" panose="020B0604020202020204" pitchFamily="34" charset="0"/>
              </a:rPr>
              <a:t>drug abuse (33.5%)</a:t>
            </a:r>
            <a:r>
              <a:rPr lang="en-MY" sz="3600" baseline="30000" dirty="0">
                <a:effectLst/>
                <a:latin typeface="Arial" panose="020B0604020202020204" pitchFamily="34" charset="0"/>
              </a:rPr>
              <a:t>25</a:t>
            </a:r>
            <a:endParaRPr lang="en-MY" sz="3600" dirty="0">
              <a:effectLst/>
              <a:latin typeface="Arial" panose="020B0604020202020204" pitchFamily="34" charset="0"/>
            </a:endParaRPr>
          </a:p>
          <a:p>
            <a:pPr marL="457200" lvl="5" indent="-457200">
              <a:buFont typeface="Arial" panose="020B0604020202020204" pitchFamily="34" charset="0"/>
              <a:buChar char="•"/>
            </a:pPr>
            <a:r>
              <a:rPr lang="en-MY" sz="3600" dirty="0">
                <a:effectLst/>
                <a:latin typeface="Arial" panose="020B0604020202020204" pitchFamily="34" charset="0"/>
              </a:rPr>
              <a:t>anxiety disorder (31.8%)</a:t>
            </a:r>
            <a:r>
              <a:rPr lang="en-MY" sz="3600" baseline="30000" dirty="0">
                <a:effectLst/>
                <a:latin typeface="Arial" panose="020B0604020202020204" pitchFamily="34" charset="0"/>
              </a:rPr>
              <a:t> 25</a:t>
            </a:r>
            <a:r>
              <a:rPr lang="en-MY" sz="3600" dirty="0">
                <a:effectLst/>
                <a:latin typeface="Arial" panose="020B0604020202020204" pitchFamily="34" charset="0"/>
              </a:rPr>
              <a:t> </a:t>
            </a:r>
          </a:p>
          <a:p>
            <a:pPr marL="457200" lvl="5" indent="-457200">
              <a:buFont typeface="Arial" panose="020B0604020202020204" pitchFamily="34" charset="0"/>
              <a:buChar char="•"/>
            </a:pPr>
            <a:r>
              <a:rPr lang="en-MY" sz="3600" dirty="0">
                <a:effectLst/>
                <a:latin typeface="Arial" panose="020B0604020202020204" pitchFamily="34" charset="0"/>
              </a:rPr>
              <a:t>borderline personality disorder (6.9%)</a:t>
            </a:r>
            <a:r>
              <a:rPr lang="en-MY" sz="3600" baseline="30000" dirty="0">
                <a:effectLst/>
                <a:latin typeface="Arial" panose="020B0604020202020204" pitchFamily="34" charset="0"/>
              </a:rPr>
              <a:t> 25</a:t>
            </a:r>
            <a:endParaRPr lang="en-MY" sz="3600" dirty="0">
              <a:effectLst/>
              <a:latin typeface="Arial" panose="020B0604020202020204" pitchFamily="34" charset="0"/>
            </a:endParaRPr>
          </a:p>
          <a:p>
            <a:pPr marL="457200" lvl="5" indent="-457200">
              <a:buFont typeface="Arial" panose="020B0604020202020204" pitchFamily="34" charset="0"/>
              <a:buChar char="•"/>
            </a:pPr>
            <a:r>
              <a:rPr lang="en-MY" sz="3600" dirty="0">
                <a:effectLst/>
                <a:latin typeface="Arial" panose="020B0604020202020204" pitchFamily="34" charset="0"/>
              </a:rPr>
              <a:t>ADHD (5.2%)</a:t>
            </a:r>
            <a:r>
              <a:rPr lang="en-MY" sz="3600" baseline="30000" dirty="0">
                <a:effectLst/>
                <a:latin typeface="Arial" panose="020B0604020202020204" pitchFamily="34" charset="0"/>
              </a:rPr>
              <a:t> 25</a:t>
            </a:r>
          </a:p>
          <a:p>
            <a:pPr lvl="5"/>
            <a:endParaRPr lang="en-MY" sz="3600" baseline="30000" dirty="0">
              <a:latin typeface="Arial" panose="020B0604020202020204" pitchFamily="34" charset="0"/>
            </a:endParaRPr>
          </a:p>
          <a:p>
            <a:br>
              <a:rPr lang="en-MY" sz="3600" dirty="0">
                <a:effectLst/>
                <a:latin typeface="Helvetica" pitchFamily="2" charset="0"/>
              </a:rPr>
            </a:br>
            <a:endParaRPr lang="en-MY" sz="3600" dirty="0">
              <a:effectLst/>
              <a:latin typeface="Helvetica" pitchFamily="2" charset="0"/>
            </a:endParaRPr>
          </a:p>
          <a:p>
            <a:endParaRPr lang="en-MY" sz="3600" dirty="0">
              <a:effectLst/>
              <a:latin typeface="Helvetica" pitchFamily="2" charset="0"/>
            </a:endParaRPr>
          </a:p>
          <a:p>
            <a:endParaRPr lang="en-MY" sz="3600" dirty="0">
              <a:effectLst/>
              <a:latin typeface="Helvetica" pitchFamily="2" charset="0"/>
            </a:endParaRPr>
          </a:p>
          <a:p>
            <a:pPr lvl="5"/>
            <a:endParaRPr lang="en-MY" sz="3600" dirty="0">
              <a:effectLst/>
              <a:latin typeface="Arial" panose="020B0604020202020204" pitchFamily="34" charset="0"/>
            </a:endParaRPr>
          </a:p>
          <a:p>
            <a:endParaRPr lang="en-MY" sz="3600" dirty="0"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A5CB6C-2BC0-7E51-7939-8546F9BEC83B}"/>
              </a:ext>
            </a:extLst>
          </p:cNvPr>
          <p:cNvSpPr txBox="1"/>
          <p:nvPr/>
        </p:nvSpPr>
        <p:spPr>
          <a:xfrm>
            <a:off x="11933245" y="9072243"/>
            <a:ext cx="664516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1400" dirty="0">
                <a:latin typeface="+mn-lt"/>
              </a:rPr>
              <a:t>23 McDonald CE, Rossell SL, </a:t>
            </a:r>
            <a:r>
              <a:rPr lang="en-MY" sz="1400" dirty="0" err="1">
                <a:latin typeface="+mn-lt"/>
              </a:rPr>
              <a:t>Phillipou</a:t>
            </a:r>
            <a:r>
              <a:rPr lang="en-MY" sz="1400" dirty="0">
                <a:latin typeface="+mn-lt"/>
              </a:rPr>
              <a:t> A. 2019;259:228-43. </a:t>
            </a:r>
          </a:p>
          <a:p>
            <a:r>
              <a:rPr lang="en-MY" sz="1400" dirty="0">
                <a:latin typeface="+mn-lt"/>
              </a:rPr>
              <a:t>24 Carbone EA, de </a:t>
            </a:r>
            <a:r>
              <a:rPr lang="en-MY" sz="1400" dirty="0" err="1">
                <a:latin typeface="+mn-lt"/>
              </a:rPr>
              <a:t>Filippis</a:t>
            </a:r>
            <a:r>
              <a:rPr lang="en-MY" sz="1400" dirty="0">
                <a:latin typeface="+mn-lt"/>
              </a:rPr>
              <a:t> R, </a:t>
            </a:r>
            <a:r>
              <a:rPr lang="en-MY" sz="1400" dirty="0" err="1">
                <a:latin typeface="+mn-lt"/>
              </a:rPr>
              <a:t>Caroleo</a:t>
            </a:r>
            <a:r>
              <a:rPr lang="en-MY" sz="1400" dirty="0">
                <a:latin typeface="+mn-lt"/>
              </a:rPr>
              <a:t> M, et al. 2021;57(2). </a:t>
            </a:r>
          </a:p>
          <a:p>
            <a:r>
              <a:rPr lang="en-MY" sz="1400" dirty="0">
                <a:latin typeface="+mn-lt"/>
              </a:rPr>
              <a:t>25 Hossain S, </a:t>
            </a:r>
            <a:r>
              <a:rPr lang="en-MY" sz="1400" dirty="0" err="1">
                <a:latin typeface="+mn-lt"/>
              </a:rPr>
              <a:t>Mainali</a:t>
            </a:r>
            <a:r>
              <a:rPr lang="en-MY" sz="1400" dirty="0">
                <a:latin typeface="+mn-lt"/>
              </a:rPr>
              <a:t> P, </a:t>
            </a:r>
            <a:r>
              <a:rPr lang="en-MY" sz="1400" dirty="0" err="1">
                <a:latin typeface="+mn-lt"/>
              </a:rPr>
              <a:t>Bhimanadham</a:t>
            </a:r>
            <a:r>
              <a:rPr lang="en-MY" sz="1400" dirty="0">
                <a:latin typeface="+mn-lt"/>
              </a:rPr>
              <a:t> NN, et al. 2019;11(9):e5636.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E25413-A33E-43B8-A192-CCA60A9ED1EA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E95CE8-8202-44DB-B9A0-0BEE8D659AB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996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3FD6C3B9-10B3-6FCB-FFDD-EBA355B8CC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FC19FD0D-EB76-53BE-5590-BFCCBEBC1889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E8AA367E-A7B5-4177-BF79-7441477E17EC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08167F3B-74FD-89CC-2255-B2A5C6EA74E8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0048346C-F849-FAF5-E0CA-3264FCBC7181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C390EE98-4AE3-92B0-1966-AB1636DCB2D4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25290ECD-EE6A-AE5A-6EE6-10ED852CBCB9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53D7DCB-2DD4-8877-A639-0E9D10B88755}"/>
              </a:ext>
            </a:extLst>
          </p:cNvPr>
          <p:cNvSpPr txBox="1">
            <a:spLocks/>
          </p:cNvSpPr>
          <p:nvPr/>
        </p:nvSpPr>
        <p:spPr>
          <a:xfrm>
            <a:off x="3402856" y="470591"/>
            <a:ext cx="12303340" cy="135319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5400" b="1" dirty="0"/>
              <a:t>CO-MORBIDITIES</a:t>
            </a:r>
            <a:r>
              <a:rPr lang="en-US" sz="5400" b="1" baseline="-25000" dirty="0"/>
              <a:t>3</a:t>
            </a:r>
            <a:endParaRPr lang="en-US" sz="54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C9F46-2AEB-9FDC-B8CE-4AB190922C5E}"/>
              </a:ext>
            </a:extLst>
          </p:cNvPr>
          <p:cNvSpPr txBox="1">
            <a:spLocks/>
          </p:cNvSpPr>
          <p:nvPr/>
        </p:nvSpPr>
        <p:spPr>
          <a:xfrm>
            <a:off x="3661587" y="1703457"/>
            <a:ext cx="14238639" cy="155306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MY" sz="4000" dirty="0">
                <a:latin typeface="Arial" panose="020B0604020202020204" pitchFamily="34" charset="0"/>
              </a:rPr>
              <a:t>M</a:t>
            </a:r>
            <a:r>
              <a:rPr lang="en-MY" sz="4000" dirty="0">
                <a:effectLst/>
                <a:latin typeface="Arial" panose="020B0604020202020204" pitchFamily="34" charset="0"/>
              </a:rPr>
              <a:t>edical co-morbidities: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MY" sz="4000" dirty="0">
                <a:effectLst/>
                <a:latin typeface="Arial" panose="020B0604020202020204" pitchFamily="34" charset="0"/>
              </a:rPr>
              <a:t>hypertension (31.1%)</a:t>
            </a:r>
            <a:r>
              <a:rPr lang="en-MY" sz="4000" baseline="30000" dirty="0">
                <a:effectLst/>
                <a:latin typeface="Arial" panose="020B0604020202020204" pitchFamily="34" charset="0"/>
              </a:rPr>
              <a:t> 25</a:t>
            </a:r>
            <a:r>
              <a:rPr lang="en-MY" sz="4000" dirty="0">
                <a:effectLst/>
                <a:latin typeface="Arial" panose="020B0604020202020204" pitchFamily="34" charset="0"/>
              </a:rPr>
              <a:t> 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MY" sz="4000" dirty="0">
                <a:effectLst/>
                <a:latin typeface="Arial" panose="020B0604020202020204" pitchFamily="34" charset="0"/>
              </a:rPr>
              <a:t>asthma (11.7%) </a:t>
            </a:r>
            <a:r>
              <a:rPr lang="en-MY" sz="4000" baseline="30000" dirty="0">
                <a:effectLst/>
                <a:latin typeface="Arial" panose="020B0604020202020204" pitchFamily="34" charset="0"/>
              </a:rPr>
              <a:t>25</a:t>
            </a:r>
            <a:endParaRPr lang="en-MY" sz="4000" dirty="0">
              <a:effectLst/>
              <a:latin typeface="Arial" panose="020B0604020202020204" pitchFamily="34" charset="0"/>
            </a:endParaRP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MY" sz="4000" dirty="0">
                <a:effectLst/>
                <a:latin typeface="Arial" panose="020B0604020202020204" pitchFamily="34" charset="0"/>
              </a:rPr>
              <a:t>diabetes mellitus (11%) </a:t>
            </a:r>
            <a:r>
              <a:rPr lang="en-MY" sz="4000" baseline="30000" dirty="0">
                <a:effectLst/>
                <a:latin typeface="Arial" panose="020B0604020202020204" pitchFamily="34" charset="0"/>
              </a:rPr>
              <a:t>25</a:t>
            </a:r>
            <a:endParaRPr lang="en-MY" sz="4000" dirty="0">
              <a:effectLst/>
              <a:latin typeface="Arial" panose="020B0604020202020204" pitchFamily="34" charset="0"/>
            </a:endParaRP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MY" sz="4000" dirty="0">
                <a:effectLst/>
                <a:latin typeface="Arial" panose="020B0604020202020204" pitchFamily="34" charset="0"/>
              </a:rPr>
              <a:t>obesity (11%) </a:t>
            </a:r>
            <a:r>
              <a:rPr lang="en-MY" sz="4000" baseline="30000" dirty="0">
                <a:effectLst/>
                <a:latin typeface="Arial" panose="020B0604020202020204" pitchFamily="34" charset="0"/>
              </a:rPr>
              <a:t>25</a:t>
            </a:r>
            <a:endParaRPr lang="en-MY" sz="4000" dirty="0">
              <a:effectLst/>
              <a:latin typeface="Arial" panose="020B0604020202020204" pitchFamily="34" charset="0"/>
            </a:endParaRP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MY" sz="4000" dirty="0">
                <a:effectLst/>
                <a:latin typeface="Arial" panose="020B0604020202020204" pitchFamily="34" charset="0"/>
              </a:rPr>
              <a:t>hypothyroidism (11%)</a:t>
            </a:r>
            <a:r>
              <a:rPr lang="en-MY" sz="4000" baseline="30000" dirty="0">
                <a:effectLst/>
                <a:latin typeface="Arial" panose="020B0604020202020204" pitchFamily="34" charset="0"/>
              </a:rPr>
              <a:t> 25</a:t>
            </a:r>
            <a:endParaRPr lang="en-MY" sz="4000" dirty="0">
              <a:effectLst/>
              <a:latin typeface="Arial" panose="020B0604020202020204" pitchFamily="34" charset="0"/>
            </a:endParaRP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MY" sz="4000" dirty="0">
                <a:effectLst/>
                <a:latin typeface="Arial" panose="020B0604020202020204" pitchFamily="34" charset="0"/>
              </a:rPr>
              <a:t>migraine (5.5%) </a:t>
            </a:r>
            <a:r>
              <a:rPr lang="en-MY" sz="4000" baseline="30000" dirty="0">
                <a:effectLst/>
                <a:latin typeface="Arial" panose="020B0604020202020204" pitchFamily="34" charset="0"/>
              </a:rPr>
              <a:t>25</a:t>
            </a:r>
            <a:endParaRPr lang="en-MY" sz="4000" dirty="0">
              <a:effectLst/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MY" sz="4000" dirty="0">
                <a:effectLst/>
                <a:latin typeface="Arial" panose="020B0604020202020204" pitchFamily="34" charset="0"/>
              </a:rPr>
              <a:t>human immunodeficiency virus (HIV) infection (1%).</a:t>
            </a:r>
            <a:r>
              <a:rPr lang="en-MY" sz="4000" baseline="30000" dirty="0">
                <a:effectLst/>
                <a:latin typeface="Arial" panose="020B0604020202020204" pitchFamily="34" charset="0"/>
              </a:rPr>
              <a:t>26</a:t>
            </a:r>
            <a:endParaRPr lang="en-MY" sz="4000" dirty="0"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9A3F88-63BC-F223-B6B0-334C3919369B}"/>
              </a:ext>
            </a:extLst>
          </p:cNvPr>
          <p:cNvSpPr txBox="1"/>
          <p:nvPr/>
        </p:nvSpPr>
        <p:spPr>
          <a:xfrm>
            <a:off x="10854559" y="8527838"/>
            <a:ext cx="664516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1400" dirty="0">
                <a:latin typeface="+mn-lt"/>
              </a:rPr>
              <a:t>25. Hossain S, </a:t>
            </a:r>
            <a:r>
              <a:rPr lang="en-MY" sz="1400" dirty="0" err="1">
                <a:latin typeface="+mn-lt"/>
              </a:rPr>
              <a:t>Mainali</a:t>
            </a:r>
            <a:r>
              <a:rPr lang="en-MY" sz="1400" dirty="0">
                <a:latin typeface="+mn-lt"/>
              </a:rPr>
              <a:t> P, </a:t>
            </a:r>
            <a:r>
              <a:rPr lang="en-MY" sz="1400" dirty="0" err="1">
                <a:latin typeface="+mn-lt"/>
              </a:rPr>
              <a:t>Bhimanadham</a:t>
            </a:r>
            <a:r>
              <a:rPr lang="en-MY" sz="1400" dirty="0">
                <a:latin typeface="+mn-lt"/>
              </a:rPr>
              <a:t> NN, et al. 2019;11(9):e5636.</a:t>
            </a:r>
            <a:endParaRPr lang="en-MY" dirty="0">
              <a:effectLst/>
              <a:latin typeface="+mn-lt"/>
            </a:endParaRPr>
          </a:p>
          <a:p>
            <a:r>
              <a:rPr lang="en-MY" dirty="0">
                <a:effectLst/>
                <a:latin typeface="+mn-lt"/>
              </a:rPr>
              <a:t>26. </a:t>
            </a:r>
            <a:r>
              <a:rPr lang="en-MY" dirty="0" err="1">
                <a:effectLst/>
                <a:latin typeface="+mn-lt"/>
              </a:rPr>
              <a:t>Yalin</a:t>
            </a:r>
            <a:r>
              <a:rPr lang="en-MY" dirty="0">
                <a:effectLst/>
                <a:latin typeface="+mn-lt"/>
              </a:rPr>
              <a:t> N, Conti I, Bagchi S, et al. 2021;294:794-801. </a:t>
            </a:r>
          </a:p>
          <a:p>
            <a:r>
              <a:rPr lang="en-MY" sz="1400" dirty="0">
                <a:latin typeface="+mn-lt"/>
              </a:rPr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C0D025-B3F2-4228-9BCC-E9AC290EB913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C6DD6-DBA5-4C7B-A62A-64CAA302FF8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7481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3FD6C3B9-10B3-6FCB-FFDD-EBA355B8CC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FC19FD0D-EB76-53BE-5590-BFCCBEBC1889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E8AA367E-A7B5-4177-BF79-7441477E17EC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08167F3B-74FD-89CC-2255-B2A5C6EA74E8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0048346C-F849-FAF5-E0CA-3264FCBC7181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C390EE98-4AE3-92B0-1966-AB1636DCB2D4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25290ECD-EE6A-AE5A-6EE6-10ED852CBCB9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53D7DCB-2DD4-8877-A639-0E9D10B88755}"/>
              </a:ext>
            </a:extLst>
          </p:cNvPr>
          <p:cNvSpPr txBox="1">
            <a:spLocks/>
          </p:cNvSpPr>
          <p:nvPr/>
        </p:nvSpPr>
        <p:spPr>
          <a:xfrm>
            <a:off x="3402856" y="470591"/>
            <a:ext cx="12303340" cy="135319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5400" b="1" dirty="0"/>
              <a:t>TAKE HOME MESSAGE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0AB446-41B5-4734-A582-74C695226AFB}"/>
              </a:ext>
            </a:extLst>
          </p:cNvPr>
          <p:cNvSpPr txBox="1"/>
          <p:nvPr/>
        </p:nvSpPr>
        <p:spPr>
          <a:xfrm>
            <a:off x="3715718" y="1847894"/>
            <a:ext cx="13177435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Early diagnosis is important.</a:t>
            </a:r>
          </a:p>
          <a:p>
            <a:pPr marL="571500" indent="-5715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Try to rule out BD (the symptoms overlap with many disorders)</a:t>
            </a:r>
          </a:p>
          <a:p>
            <a:pPr marL="571500" indent="-5715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BD screening tool is helpful (but no specific recommendation)</a:t>
            </a:r>
          </a:p>
          <a:p>
            <a:pPr marL="571500" indent="-5715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Clinical diagnostic assessment is required to confirm the diagnosis after screening.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78421D-C854-4581-92DB-0A87C219BF4C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DD278C-2582-4B47-8426-6CABF692BDF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1044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oogle Shape;110;p3"/>
          <p:cNvGrpSpPr/>
          <p:nvPr/>
        </p:nvGrpSpPr>
        <p:grpSpPr>
          <a:xfrm>
            <a:off x="-3434405" y="-2424537"/>
            <a:ext cx="22827326" cy="3667449"/>
            <a:chOff x="0" y="0"/>
            <a:chExt cx="5660972" cy="909494"/>
          </a:xfrm>
        </p:grpSpPr>
        <p:sp>
          <p:nvSpPr>
            <p:cNvPr id="111" name="Google Shape;111;p3"/>
            <p:cNvSpPr/>
            <p:nvPr/>
          </p:nvSpPr>
          <p:spPr>
            <a:xfrm>
              <a:off x="0" y="0"/>
              <a:ext cx="5660972" cy="909494"/>
            </a:xfrm>
            <a:custGeom>
              <a:avLst/>
              <a:gdLst/>
              <a:ahLst/>
              <a:cxnLst/>
              <a:rect l="l" t="t" r="r" b="b"/>
              <a:pathLst>
                <a:path w="5660972" h="909494" extrusionOk="0">
                  <a:moveTo>
                    <a:pt x="5422847" y="0"/>
                  </a:moveTo>
                  <a:lnTo>
                    <a:pt x="5660972" y="238125"/>
                  </a:lnTo>
                  <a:lnTo>
                    <a:pt x="5660972" y="671369"/>
                  </a:lnTo>
                  <a:lnTo>
                    <a:pt x="5422847" y="909494"/>
                  </a:lnTo>
                  <a:lnTo>
                    <a:pt x="238125" y="909494"/>
                  </a:lnTo>
                  <a:lnTo>
                    <a:pt x="0" y="67136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42284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Google Shape;112;p3"/>
            <p:cNvSpPr txBox="1"/>
            <p:nvPr/>
          </p:nvSpPr>
          <p:spPr>
            <a:xfrm>
              <a:off x="63500" y="6350"/>
              <a:ext cx="5533971" cy="8396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3" name="Google Shape;113;p3"/>
          <p:cNvSpPr/>
          <p:nvPr/>
        </p:nvSpPr>
        <p:spPr>
          <a:xfrm rot="4876606">
            <a:off x="-2631017" y="7726570"/>
            <a:ext cx="4714159" cy="4819308"/>
          </a:xfrm>
          <a:custGeom>
            <a:avLst/>
            <a:gdLst/>
            <a:ahLst/>
            <a:cxnLst/>
            <a:rect l="l" t="t" r="r" b="b"/>
            <a:pathLst>
              <a:path w="4714159" h="4819308" extrusionOk="0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14" name="Google Shape;114;p3"/>
          <p:cNvSpPr/>
          <p:nvPr/>
        </p:nvSpPr>
        <p:spPr>
          <a:xfrm>
            <a:off x="11857221" y="1719908"/>
            <a:ext cx="4955368" cy="7132071"/>
          </a:xfrm>
          <a:custGeom>
            <a:avLst/>
            <a:gdLst/>
            <a:ahLst/>
            <a:cxnLst/>
            <a:rect l="l" t="t" r="r" b="b"/>
            <a:pathLst>
              <a:path w="4955368" h="7132071" extrusionOk="0">
                <a:moveTo>
                  <a:pt x="0" y="0"/>
                </a:moveTo>
                <a:lnTo>
                  <a:pt x="4955368" y="0"/>
                </a:lnTo>
                <a:lnTo>
                  <a:pt x="4955368" y="7132071"/>
                </a:lnTo>
                <a:lnTo>
                  <a:pt x="0" y="7132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15" name="Google Shape;115;p3"/>
          <p:cNvGrpSpPr/>
          <p:nvPr/>
        </p:nvGrpSpPr>
        <p:grpSpPr>
          <a:xfrm>
            <a:off x="-955072" y="9490984"/>
            <a:ext cx="20770739" cy="2231372"/>
            <a:chOff x="0" y="0"/>
            <a:chExt cx="9609927" cy="1032381"/>
          </a:xfrm>
        </p:grpSpPr>
        <p:sp>
          <p:nvSpPr>
            <p:cNvPr id="116" name="Google Shape;116;p3"/>
            <p:cNvSpPr/>
            <p:nvPr/>
          </p:nvSpPr>
          <p:spPr>
            <a:xfrm>
              <a:off x="0" y="0"/>
              <a:ext cx="9609927" cy="1032381"/>
            </a:xfrm>
            <a:custGeom>
              <a:avLst/>
              <a:gdLst/>
              <a:ahLst/>
              <a:cxnLst/>
              <a:rect l="l" t="t" r="r" b="b"/>
              <a:pathLst>
                <a:path w="9609927" h="1032381" extrusionOk="0">
                  <a:moveTo>
                    <a:pt x="9371802" y="0"/>
                  </a:moveTo>
                  <a:lnTo>
                    <a:pt x="9609927" y="238125"/>
                  </a:lnTo>
                  <a:lnTo>
                    <a:pt x="9609927" y="794256"/>
                  </a:lnTo>
                  <a:lnTo>
                    <a:pt x="9371802" y="1032381"/>
                  </a:lnTo>
                  <a:lnTo>
                    <a:pt x="238125" y="1032381"/>
                  </a:lnTo>
                  <a:lnTo>
                    <a:pt x="0" y="79425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371802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Google Shape;117;p3"/>
            <p:cNvSpPr txBox="1"/>
            <p:nvPr/>
          </p:nvSpPr>
          <p:spPr>
            <a:xfrm>
              <a:off x="63500" y="6350"/>
              <a:ext cx="9482927" cy="9625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8" name="Google Shape;118;p3"/>
          <p:cNvSpPr txBox="1"/>
          <p:nvPr/>
        </p:nvSpPr>
        <p:spPr>
          <a:xfrm>
            <a:off x="383991" y="4383759"/>
            <a:ext cx="11039987" cy="671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934" b="1" i="0" u="none" strike="noStrike" cap="none">
                <a:solidFill>
                  <a:srgbClr val="462DD4"/>
                </a:solidFill>
                <a:latin typeface="Poppins"/>
                <a:ea typeface="Poppins"/>
                <a:cs typeface="Poppins"/>
                <a:sym typeface="Poppins"/>
              </a:rPr>
              <a:t>THANK YOU</a:t>
            </a:r>
            <a:endParaRPr/>
          </a:p>
        </p:txBody>
      </p:sp>
      <p:sp>
        <p:nvSpPr>
          <p:cNvPr id="119" name="Google Shape;119;p3"/>
          <p:cNvSpPr/>
          <p:nvPr/>
        </p:nvSpPr>
        <p:spPr>
          <a:xfrm>
            <a:off x="1028700" y="-386950"/>
            <a:ext cx="10062506" cy="10136224"/>
          </a:xfrm>
          <a:custGeom>
            <a:avLst/>
            <a:gdLst/>
            <a:ahLst/>
            <a:cxnLst/>
            <a:rect l="l" t="t" r="r" b="b"/>
            <a:pathLst>
              <a:path w="10062506" h="10136224" extrusionOk="0">
                <a:moveTo>
                  <a:pt x="0" y="0"/>
                </a:moveTo>
                <a:lnTo>
                  <a:pt x="10062506" y="0"/>
                </a:lnTo>
                <a:lnTo>
                  <a:pt x="10062506" y="10136224"/>
                </a:lnTo>
                <a:lnTo>
                  <a:pt x="0" y="1013622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18000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DA775E-81B1-473D-8141-BAD27751658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8140607C-B591-3CCC-A446-896CF3CA73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900BCFE9-F80F-289F-F0B5-F93CCB50C90B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2B2A3967-6794-A89A-9199-D7CF5D6D9BA6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9B3C4F9F-122C-5512-5CB8-37FC5F30A6AF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C93FCB2A-2B61-6199-B1F8-382B98AB8597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88584FCF-80CB-EF99-6F7A-E9350219A545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36F98977-6C0B-3660-1CB2-FA0CEF7AAC28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2C72A0B-ADEE-4FDA-D23A-C6021E430D8E}"/>
              </a:ext>
            </a:extLst>
          </p:cNvPr>
          <p:cNvSpPr txBox="1">
            <a:spLocks/>
          </p:cNvSpPr>
          <p:nvPr/>
        </p:nvSpPr>
        <p:spPr>
          <a:xfrm>
            <a:off x="3619832" y="273429"/>
            <a:ext cx="9972162" cy="135319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5400" b="1" dirty="0"/>
              <a:t>SCREENING</a:t>
            </a:r>
            <a:r>
              <a:rPr lang="en-US" sz="5400" b="1" baseline="-25000" dirty="0"/>
              <a:t>1</a:t>
            </a:r>
            <a:endParaRPr lang="en-US" sz="5400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F240AD1-6904-4176-8F71-DDFCA6C5E4CD}"/>
              </a:ext>
            </a:extLst>
          </p:cNvPr>
          <p:cNvSpPr txBox="1">
            <a:spLocks/>
          </p:cNvSpPr>
          <p:nvPr/>
        </p:nvSpPr>
        <p:spPr>
          <a:xfrm>
            <a:off x="3619832" y="1172066"/>
            <a:ext cx="13536792" cy="4351338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4400" dirty="0">
                <a:latin typeface="+mn-lt"/>
              </a:rPr>
              <a:t>BD commonly presents as unipolar depression on the first presentation. </a:t>
            </a:r>
          </a:p>
          <a:p>
            <a:pPr algn="just"/>
            <a:endParaRPr lang="en-MY" sz="4400" dirty="0">
              <a:latin typeface="+mn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4400" dirty="0">
                <a:latin typeface="+mn-lt"/>
              </a:rPr>
              <a:t>17% of undiagnosed BD in primary care, amounting to over 3 in every 20 patients.</a:t>
            </a:r>
            <a:r>
              <a:rPr lang="en-MY" sz="4400" baseline="30000" dirty="0">
                <a:latin typeface="+mn-lt"/>
              </a:rPr>
              <a:t>9</a:t>
            </a:r>
          </a:p>
          <a:p>
            <a:pPr algn="just"/>
            <a:endParaRPr lang="en-MY" sz="4400" baseline="30000" dirty="0">
              <a:latin typeface="+mn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4400" dirty="0">
                <a:latin typeface="+mn-lt"/>
              </a:rPr>
              <a:t>Misdiagnosis or delayed diagnosis of BD up to 10 years, which in turn may result in an increased risk of treatment-emergent mania/hypomania and suicide.</a:t>
            </a:r>
            <a:r>
              <a:rPr lang="en-MY" sz="4400" baseline="30000" dirty="0">
                <a:latin typeface="+mn-lt"/>
              </a:rPr>
              <a:t>10-12 </a:t>
            </a:r>
          </a:p>
          <a:p>
            <a:pPr algn="just"/>
            <a:endParaRPr lang="en-MY" sz="4400" baseline="30000" dirty="0">
              <a:latin typeface="+mn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4400" dirty="0">
                <a:latin typeface="+mn-lt"/>
              </a:rPr>
              <a:t>Identifying those at risk of BD allows for preventive strategies and early interventions. </a:t>
            </a:r>
          </a:p>
          <a:p>
            <a:pPr algn="just"/>
            <a:endParaRPr lang="en-MY" sz="4400" dirty="0">
              <a:latin typeface="+mn-lt"/>
            </a:endParaRPr>
          </a:p>
          <a:p>
            <a:pPr algn="just"/>
            <a:endParaRPr lang="en-US" sz="4400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8A95D8-ADBE-1B11-2235-C48130052476}"/>
              </a:ext>
            </a:extLst>
          </p:cNvPr>
          <p:cNvSpPr txBox="1"/>
          <p:nvPr/>
        </p:nvSpPr>
        <p:spPr>
          <a:xfrm>
            <a:off x="12550616" y="9019275"/>
            <a:ext cx="573738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dirty="0">
                <a:effectLst/>
                <a:latin typeface="+mn-lt"/>
              </a:rPr>
              <a:t>9. </a:t>
            </a:r>
            <a:r>
              <a:rPr lang="en-MY" dirty="0" err="1">
                <a:effectLst/>
                <a:latin typeface="+mn-lt"/>
              </a:rPr>
              <a:t>Daveney</a:t>
            </a:r>
            <a:r>
              <a:rPr lang="en-MY" dirty="0">
                <a:effectLst/>
                <a:latin typeface="+mn-lt"/>
              </a:rPr>
              <a:t> J, </a:t>
            </a:r>
            <a:r>
              <a:rPr lang="en-MY" dirty="0" err="1">
                <a:effectLst/>
                <a:latin typeface="+mn-lt"/>
              </a:rPr>
              <a:t>Panagioti</a:t>
            </a:r>
            <a:r>
              <a:rPr lang="en-MY" dirty="0">
                <a:effectLst/>
                <a:latin typeface="+mn-lt"/>
              </a:rPr>
              <a:t> M, Waheed W, et al. 2019;58:71-6. </a:t>
            </a:r>
          </a:p>
          <a:p>
            <a:r>
              <a:rPr lang="en-MY" dirty="0">
                <a:effectLst/>
                <a:latin typeface="+mn-lt"/>
              </a:rPr>
              <a:t>10. Dome P, </a:t>
            </a:r>
            <a:r>
              <a:rPr lang="en-MY" dirty="0" err="1">
                <a:effectLst/>
                <a:latin typeface="+mn-lt"/>
              </a:rPr>
              <a:t>Rihmer</a:t>
            </a:r>
            <a:r>
              <a:rPr lang="en-MY" dirty="0">
                <a:effectLst/>
                <a:latin typeface="+mn-lt"/>
              </a:rPr>
              <a:t> Z, Gonda X.. 2019;55(8). </a:t>
            </a:r>
          </a:p>
          <a:p>
            <a:r>
              <a:rPr lang="en-MY" dirty="0">
                <a:effectLst/>
                <a:latin typeface="+mn-lt"/>
              </a:rPr>
              <a:t>11. Fritz K, Russell AMT, </a:t>
            </a:r>
            <a:r>
              <a:rPr lang="en-MY" dirty="0" err="1">
                <a:effectLst/>
                <a:latin typeface="+mn-lt"/>
              </a:rPr>
              <a:t>Allwang</a:t>
            </a:r>
            <a:r>
              <a:rPr lang="en-MY" dirty="0">
                <a:effectLst/>
                <a:latin typeface="+mn-lt"/>
              </a:rPr>
              <a:t> C, et al. 2017;19(5):396-400. 1</a:t>
            </a:r>
          </a:p>
          <a:p>
            <a:r>
              <a:rPr lang="en-MY" dirty="0">
                <a:latin typeface="+mn-lt"/>
                <a:ea typeface="Calibri" panose="020F0502020204030204" pitchFamily="34" charset="0"/>
              </a:rPr>
              <a:t>12.</a:t>
            </a:r>
            <a:r>
              <a:rPr lang="en-MY" dirty="0">
                <a:effectLst/>
                <a:latin typeface="+mn-lt"/>
                <a:ea typeface="Calibri" panose="020F0502020204030204" pitchFamily="34" charset="0"/>
              </a:rPr>
              <a:t>Viktorin A, Lichtenstein P, </a:t>
            </a:r>
            <a:r>
              <a:rPr lang="en-MY" dirty="0" err="1">
                <a:effectLst/>
                <a:latin typeface="+mn-lt"/>
                <a:ea typeface="Calibri" panose="020F0502020204030204" pitchFamily="34" charset="0"/>
              </a:rPr>
              <a:t>Thase</a:t>
            </a:r>
            <a:r>
              <a:rPr lang="en-MY" dirty="0">
                <a:effectLst/>
                <a:latin typeface="+mn-lt"/>
                <a:ea typeface="Calibri" panose="020F0502020204030204" pitchFamily="34" charset="0"/>
              </a:rPr>
              <a:t> ME, et al.. 2014;171(10):1067-73</a:t>
            </a:r>
            <a:endParaRPr lang="en-MY" dirty="0">
              <a:effectLst/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C18C90-7A4A-4128-A62B-14EC07CEFBAF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B26D8E-1A1E-4F75-95E6-A1D35FC36C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797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3DD3E252-B8AD-A824-D5D2-A6E8C7CB6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DBB7A045-EE5A-39D4-BC68-3A0A614F0A8F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C72E0335-4FDD-4877-03E3-0A81EC8BE2C2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8E02E5A5-518A-6751-D8CF-D497C5F4D4CB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B20D7B04-74DB-7C3A-4B6E-F550F3387CA8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12E9F9F8-80F9-65A6-714F-962F90F7018D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0A52FF41-9A2C-74B1-6228-5B9631253605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8904838-0542-6F1A-7BDB-9D43FA41948B}"/>
              </a:ext>
            </a:extLst>
          </p:cNvPr>
          <p:cNvSpPr txBox="1">
            <a:spLocks/>
          </p:cNvSpPr>
          <p:nvPr/>
        </p:nvSpPr>
        <p:spPr>
          <a:xfrm>
            <a:off x="3394699" y="509767"/>
            <a:ext cx="9972162" cy="135319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5400" b="1" dirty="0">
                <a:latin typeface="+mj-lt"/>
              </a:rPr>
              <a:t>SCREENING</a:t>
            </a:r>
            <a:r>
              <a:rPr lang="en-US" sz="5400" b="1" baseline="-25000" dirty="0">
                <a:latin typeface="+mj-lt"/>
              </a:rPr>
              <a:t>2</a:t>
            </a:r>
            <a:endParaRPr lang="en-US" sz="5400" b="1" dirty="0">
              <a:latin typeface="+mj-lt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2C758ED-5946-AC77-9253-90B183247DBB}"/>
              </a:ext>
            </a:extLst>
          </p:cNvPr>
          <p:cNvSpPr txBox="1">
            <a:spLocks/>
          </p:cNvSpPr>
          <p:nvPr/>
        </p:nvSpPr>
        <p:spPr>
          <a:xfrm>
            <a:off x="3704417" y="1714182"/>
            <a:ext cx="13421210" cy="4671120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MY" sz="4400" dirty="0">
              <a:effectLst/>
              <a:latin typeface="Arial" panose="020B0604020202020204" pitchFamily="34" charset="0"/>
            </a:endParaRPr>
          </a:p>
          <a:p>
            <a:r>
              <a:rPr lang="en-MY" sz="4400" dirty="0">
                <a:effectLst/>
                <a:latin typeface="Arial" panose="020B0604020202020204" pitchFamily="34" charset="0"/>
              </a:rPr>
              <a:t>The following tools are available for the screening of BD: </a:t>
            </a:r>
          </a:p>
          <a:p>
            <a:pPr marL="457200" lvl="8" indent="-457200">
              <a:buFont typeface="Arial" panose="020B0604020202020204" pitchFamily="34" charset="0"/>
              <a:buChar char="•"/>
            </a:pPr>
            <a:r>
              <a:rPr lang="en-MY" sz="4400" dirty="0">
                <a:effectLst/>
                <a:latin typeface="Arial" panose="020B0604020202020204" pitchFamily="34" charset="0"/>
              </a:rPr>
              <a:t>Mood disorder questionnaire (MDQ)</a:t>
            </a:r>
            <a:r>
              <a:rPr lang="en-MY" sz="4400" baseline="30000" dirty="0">
                <a:effectLst/>
                <a:latin typeface="Arial" panose="020B0604020202020204" pitchFamily="34" charset="0"/>
              </a:rPr>
              <a:t>13</a:t>
            </a:r>
          </a:p>
          <a:p>
            <a:pPr marL="457200" lvl="8" indent="-457200">
              <a:buFont typeface="Arial" panose="020B0604020202020204" pitchFamily="34" charset="0"/>
              <a:buChar char="•"/>
            </a:pPr>
            <a:r>
              <a:rPr lang="en-MY" sz="4400" dirty="0">
                <a:effectLst/>
                <a:latin typeface="Arial" panose="020B0604020202020204" pitchFamily="34" charset="0"/>
              </a:rPr>
              <a:t>Hypomania checklist (HCL-32)</a:t>
            </a:r>
            <a:r>
              <a:rPr lang="en-MY" sz="4400" baseline="30000" dirty="0">
                <a:effectLst/>
                <a:latin typeface="Arial" panose="020B0604020202020204" pitchFamily="34" charset="0"/>
              </a:rPr>
              <a:t>14</a:t>
            </a:r>
            <a:r>
              <a:rPr lang="en-MY" sz="4400" dirty="0">
                <a:effectLst/>
                <a:latin typeface="Arial" panose="020B0604020202020204" pitchFamily="34" charset="0"/>
              </a:rPr>
              <a:t> </a:t>
            </a:r>
          </a:p>
          <a:p>
            <a:pPr marL="457200" lvl="8" indent="-457200">
              <a:buFont typeface="Arial" panose="020B0604020202020204" pitchFamily="34" charset="0"/>
              <a:buChar char="•"/>
            </a:pPr>
            <a:r>
              <a:rPr lang="en-MY" sz="4400" dirty="0">
                <a:effectLst/>
                <a:latin typeface="Arial" panose="020B0604020202020204" pitchFamily="34" charset="0"/>
              </a:rPr>
              <a:t>Bipolar spectrum diagnostic scale (BSDS)</a:t>
            </a:r>
            <a:r>
              <a:rPr lang="en-MY" sz="4400" baseline="30000" dirty="0">
                <a:effectLst/>
                <a:latin typeface="Arial" panose="020B0604020202020204" pitchFamily="34" charset="0"/>
              </a:rPr>
              <a:t>15</a:t>
            </a:r>
            <a:r>
              <a:rPr lang="en-MY" sz="4400" dirty="0">
                <a:effectLst/>
                <a:latin typeface="Arial" panose="020B0604020202020204" pitchFamily="34" charset="0"/>
              </a:rPr>
              <a:t> </a:t>
            </a:r>
          </a:p>
          <a:p>
            <a:pPr marL="457200" lvl="8" indent="-457200">
              <a:buFont typeface="Arial" panose="020B0604020202020204" pitchFamily="34" charset="0"/>
              <a:buChar char="•"/>
            </a:pPr>
            <a:r>
              <a:rPr lang="en-MY" sz="4400" dirty="0">
                <a:effectLst/>
                <a:latin typeface="Arial" panose="020B0604020202020204" pitchFamily="34" charset="0"/>
              </a:rPr>
              <a:t>Rapid mood screener (RMS)</a:t>
            </a:r>
            <a:r>
              <a:rPr lang="en-MY" sz="4400" baseline="30000" dirty="0">
                <a:effectLst/>
                <a:latin typeface="Arial" panose="020B0604020202020204" pitchFamily="34" charset="0"/>
              </a:rPr>
              <a:t>16 </a:t>
            </a:r>
          </a:p>
          <a:p>
            <a:endParaRPr lang="en-MY" sz="4400" dirty="0">
              <a:latin typeface="+mn-lt"/>
            </a:endParaRPr>
          </a:p>
          <a:p>
            <a:endParaRPr lang="en-US" sz="4400" dirty="0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DA57E-F481-FC70-9FB6-4A3A6F0DDDBE}"/>
              </a:ext>
            </a:extLst>
          </p:cNvPr>
          <p:cNvSpPr txBox="1"/>
          <p:nvPr/>
        </p:nvSpPr>
        <p:spPr>
          <a:xfrm>
            <a:off x="11145789" y="7190641"/>
            <a:ext cx="643312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13. Hirschfeld RM, Williams JB, Spitzer RL, et al. 2000;157(11):1873-5. </a:t>
            </a:r>
          </a:p>
          <a:p>
            <a:r>
              <a:rPr lang="en-MY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14. Angst J, </a:t>
            </a:r>
            <a:r>
              <a:rPr lang="en-MY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Adolfsson</a:t>
            </a:r>
            <a:r>
              <a:rPr lang="en-MY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R, </a:t>
            </a:r>
            <a:r>
              <a:rPr lang="en-MY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Benazzi</a:t>
            </a:r>
            <a:r>
              <a:rPr lang="en-MY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F, et al. 2005;88(2):217-33. </a:t>
            </a:r>
          </a:p>
          <a:p>
            <a:r>
              <a:rPr lang="en-MY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15. Nassir </a:t>
            </a:r>
            <a:r>
              <a:rPr lang="en-MY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Ghaemi</a:t>
            </a:r>
            <a:r>
              <a:rPr lang="en-MY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S, Miller CJ, </a:t>
            </a:r>
            <a:r>
              <a:rPr lang="en-MY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Berv</a:t>
            </a:r>
            <a:r>
              <a:rPr lang="en-MY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DA, et al. 2005;84(2-3):273-7. </a:t>
            </a:r>
          </a:p>
          <a:p>
            <a:r>
              <a:rPr lang="en-MY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16. McIntyre RS, Patel MD, </a:t>
            </a:r>
            <a:r>
              <a:rPr lang="en-MY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Masand</a:t>
            </a:r>
            <a:r>
              <a:rPr lang="en-MY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PS, et al. 2021;37(1):135-44.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F419AE-47AA-481F-9117-BBA4832711E0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B4B8B1-B86D-46FE-841B-D847EFB7202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25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FFFA6D9C-13EB-0327-CDDC-8594F7AA6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68AA713-84AA-4CC6-AC64-D73A2E3F9B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132854"/>
              </p:ext>
            </p:extLst>
          </p:nvPr>
        </p:nvGraphicFramePr>
        <p:xfrm>
          <a:off x="629254" y="0"/>
          <a:ext cx="17500218" cy="10398235"/>
        </p:xfrm>
        <a:graphic>
          <a:graphicData uri="http://schemas.openxmlformats.org/drawingml/2006/table">
            <a:tbl>
              <a:tblPr firstRow="1" firstCol="1" bandRow="1"/>
              <a:tblGrid>
                <a:gridCol w="2577920">
                  <a:extLst>
                    <a:ext uri="{9D8B030D-6E8A-4147-A177-3AD203B41FA5}">
                      <a16:colId xmlns:a16="http://schemas.microsoft.com/office/drawing/2014/main" val="4029455289"/>
                    </a:ext>
                  </a:extLst>
                </a:gridCol>
                <a:gridCol w="1415117">
                  <a:extLst>
                    <a:ext uri="{9D8B030D-6E8A-4147-A177-3AD203B41FA5}">
                      <a16:colId xmlns:a16="http://schemas.microsoft.com/office/drawing/2014/main" val="315529191"/>
                    </a:ext>
                  </a:extLst>
                </a:gridCol>
                <a:gridCol w="1729201">
                  <a:extLst>
                    <a:ext uri="{9D8B030D-6E8A-4147-A177-3AD203B41FA5}">
                      <a16:colId xmlns:a16="http://schemas.microsoft.com/office/drawing/2014/main" val="178118277"/>
                    </a:ext>
                  </a:extLst>
                </a:gridCol>
                <a:gridCol w="2023870">
                  <a:extLst>
                    <a:ext uri="{9D8B030D-6E8A-4147-A177-3AD203B41FA5}">
                      <a16:colId xmlns:a16="http://schemas.microsoft.com/office/drawing/2014/main" val="323980359"/>
                    </a:ext>
                  </a:extLst>
                </a:gridCol>
                <a:gridCol w="2001908">
                  <a:extLst>
                    <a:ext uri="{9D8B030D-6E8A-4147-A177-3AD203B41FA5}">
                      <a16:colId xmlns:a16="http://schemas.microsoft.com/office/drawing/2014/main" val="1311139974"/>
                    </a:ext>
                  </a:extLst>
                </a:gridCol>
                <a:gridCol w="1819265">
                  <a:extLst>
                    <a:ext uri="{9D8B030D-6E8A-4147-A177-3AD203B41FA5}">
                      <a16:colId xmlns:a16="http://schemas.microsoft.com/office/drawing/2014/main" val="1062859721"/>
                    </a:ext>
                  </a:extLst>
                </a:gridCol>
                <a:gridCol w="5932937">
                  <a:extLst>
                    <a:ext uri="{9D8B030D-6E8A-4147-A177-3AD203B41FA5}">
                      <a16:colId xmlns:a16="http://schemas.microsoft.com/office/drawing/2014/main" val="1895463850"/>
                    </a:ext>
                  </a:extLst>
                </a:gridCol>
              </a:tblGrid>
              <a:tr h="720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MY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Screening tool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MY" sz="2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No. of items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MY" sz="24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Rater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MY" sz="2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Cut-off points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MY" sz="2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Sensitivity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MY" sz="2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Specificity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MY" sz="2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Comments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2837451"/>
                  </a:ext>
                </a:extLst>
              </a:tr>
              <a:tr h="6143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Mood disorder questionnaire (MDQ)</a:t>
                      </a:r>
                      <a:r>
                        <a:rPr lang="en-MY" sz="2400" b="1" baseline="30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</a:t>
                      </a:r>
                      <a:endParaRPr lang="en-MY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MY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17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Self-rated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7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(range 3 - 7)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80%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70%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Screens for lifetime history of (hypo) mania. There was no evidence of a difference in diagnostic accuracy between Asian and non-Asian studies for both the MDQ and HCL-32.</a:t>
                      </a:r>
                      <a:r>
                        <a:rPr lang="en-MY" sz="2400" baseline="30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3391580"/>
                  </a:ext>
                </a:extLst>
              </a:tr>
              <a:tr h="11070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Hypomania checklist (HCL-32)</a:t>
                      </a:r>
                      <a:r>
                        <a:rPr lang="en-MY" sz="2400" b="1" baseline="30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</a:t>
                      </a:r>
                      <a:endParaRPr lang="en-MY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32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Self-rated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14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(range 7 - 18)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82%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57%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Screens for lifetime history of hypomania. More significantly accurate than MDQ to detect BD II in mental healthcare centre.</a:t>
                      </a:r>
                      <a:r>
                        <a:rPr lang="en-MY" sz="2400" baseline="30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2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6385159"/>
                  </a:ext>
                </a:extLst>
              </a:tr>
              <a:tr h="146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Bipolar spectrum diagnostic scale (BSDS)</a:t>
                      </a:r>
                      <a:endParaRPr lang="en-MY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19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Self-rated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13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69%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86%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Uses 19 sentences describing manifestations of bipolar disorder.</a:t>
                      </a:r>
                      <a:r>
                        <a:rPr lang="en-MY" sz="2400" baseline="30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3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4632824"/>
                  </a:ext>
                </a:extLst>
              </a:tr>
              <a:tr h="24189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Rapid mood screener (RMS)</a:t>
                      </a:r>
                      <a:endParaRPr lang="en-MY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MY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6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Self-rated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88%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80%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Validated for BD I only.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RMS is significantly better  than MDQ in the following:</a:t>
                      </a:r>
                      <a:r>
                        <a:rPr lang="en-MY" sz="2400" baseline="30000" dirty="0">
                          <a:solidFill>
                            <a:srgbClr val="21212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58750" algn="l"/>
                        </a:tabLs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sensitivity/specificity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53035" algn="l"/>
                          <a:tab pos="457200" algn="l"/>
                        </a:tabLs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brevity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58750" algn="l"/>
                          <a:tab pos="457200" algn="l"/>
                        </a:tabLs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practicality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80340" algn="l"/>
                          <a:tab pos="457200" algn="l"/>
                        </a:tabLs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easy scoring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254624"/>
                  </a:ext>
                </a:extLst>
              </a:tr>
              <a:tr h="25230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Bipolarity index (BI)</a:t>
                      </a:r>
                      <a:endParaRPr lang="en-MY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MY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5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Clinician-rated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50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91%</a:t>
                      </a:r>
                      <a:endParaRPr lang="en-MY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90%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High score suggests likelihood of a true bipolar </a:t>
                      </a:r>
                      <a:r>
                        <a:rPr lang="en-MY" sz="2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diagnosis.,Score</a:t>
                      </a: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</a:t>
                      </a: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50: BD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Score 40 - 50: at risk of conversion to BD, thus careful monitoring.</a:t>
                      </a:r>
                      <a:r>
                        <a:rPr lang="en-MY" sz="2400" baseline="30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5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Only 1 study done in unselected clinical patients.</a:t>
                      </a:r>
                      <a:endParaRPr lang="en-MY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3807" marR="33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4061887"/>
                  </a:ext>
                </a:extLst>
              </a:tr>
            </a:tbl>
          </a:graphicData>
        </a:graphic>
      </p:graphicFrame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F9F33569-D57E-3834-B41D-F570DDA3A9AA}"/>
              </a:ext>
            </a:extLst>
          </p:cNvPr>
          <p:cNvSpPr/>
          <p:nvPr/>
        </p:nvSpPr>
        <p:spPr>
          <a:xfrm rot="93030">
            <a:off x="646188" y="3168938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0A9D59D9-E9B8-0F03-5B29-68B0F40F0BD8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77854BF2-517D-3205-A57B-55C77D5F65C4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42D8BDF1-B5D6-5C91-4265-B622C414932A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C57E0D5D-3CA3-7FCE-8D31-18BF91B92081}"/>
              </a:ext>
            </a:extLst>
          </p:cNvPr>
          <p:cNvSpPr/>
          <p:nvPr/>
        </p:nvSpPr>
        <p:spPr>
          <a:xfrm rot="8958111">
            <a:off x="11717308" y="1574235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C954B30-A92B-E1F2-400B-D5FAAB7CE137}"/>
              </a:ext>
            </a:extLst>
          </p:cNvPr>
          <p:cNvSpPr txBox="1">
            <a:spLocks/>
          </p:cNvSpPr>
          <p:nvPr/>
        </p:nvSpPr>
        <p:spPr>
          <a:xfrm rot="16200000">
            <a:off x="-6641989" y="4115771"/>
            <a:ext cx="14637171" cy="135319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200" b="1" dirty="0">
                <a:latin typeface="+mj-lt"/>
              </a:rPr>
              <a:t>LIST OF SCREENING TOOLS – APPENDIX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CD2A11-13D6-4A17-B1EA-A482B242673B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0CA4FF-C48F-4F2F-8EFF-A09B970F8E5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002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B9DD648C-37F5-C060-5F73-6E07E5D77B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FCDD5129-1C23-1341-EB7F-71C159AA110C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3E195AB3-E330-25CD-2404-AA8F3DCB9F4A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955955DB-5588-7C5A-0353-DE1841FBA7C7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C9119D3C-F6B2-B553-CA3B-C9689CC69844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C8B76AAD-C4F4-247B-E494-EC2B60AA546C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F234646C-0AEE-419A-17E4-30766B66C2D5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E1E5784-135F-773F-E2AF-DFA119D77A2B}"/>
              </a:ext>
            </a:extLst>
          </p:cNvPr>
          <p:cNvSpPr txBox="1">
            <a:spLocks/>
          </p:cNvSpPr>
          <p:nvPr/>
        </p:nvSpPr>
        <p:spPr>
          <a:xfrm>
            <a:off x="1032917" y="4444786"/>
            <a:ext cx="6282283" cy="135319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800" b="1" dirty="0"/>
              <a:t>BIPOLAR AT-RISK (BAR)</a:t>
            </a:r>
          </a:p>
          <a:p>
            <a:r>
              <a:rPr lang="en-US" sz="4800" b="1" dirty="0"/>
              <a:t>CRITERIA</a:t>
            </a:r>
            <a:r>
              <a:rPr lang="en-US" sz="4800" b="1" baseline="-25000" dirty="0"/>
              <a:t>1</a:t>
            </a:r>
            <a:endParaRPr lang="en-US" sz="4800" b="1" dirty="0"/>
          </a:p>
        </p:txBody>
      </p:sp>
      <p:pic>
        <p:nvPicPr>
          <p:cNvPr id="2" name="Content Placeholder 4" descr="A list of information on a green background&#10;&#10;Description automatically generated">
            <a:extLst>
              <a:ext uri="{FF2B5EF4-FFF2-40B4-BE49-F238E27FC236}">
                <a16:creationId xmlns:a16="http://schemas.microsoft.com/office/drawing/2014/main" id="{DB0B0DE9-2C26-645E-E5A2-377EF32219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200" y="387458"/>
            <a:ext cx="10461355" cy="81146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B8455F-AC7A-5A9D-5482-037FD2A6CB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5200" y="8464427"/>
            <a:ext cx="10461355" cy="5976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8B58EB-8898-F210-769F-8BF5788B8548}"/>
              </a:ext>
            </a:extLst>
          </p:cNvPr>
          <p:cNvSpPr txBox="1"/>
          <p:nvPr/>
        </p:nvSpPr>
        <p:spPr>
          <a:xfrm>
            <a:off x="12414709" y="8925710"/>
            <a:ext cx="98219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MY" dirty="0">
              <a:effectLst/>
              <a:latin typeface="+mn-lt"/>
            </a:endParaRPr>
          </a:p>
          <a:p>
            <a:r>
              <a:rPr lang="en-MY" dirty="0">
                <a:effectLst/>
                <a:latin typeface="+mn-lt"/>
              </a:rPr>
              <a:t>19. </a:t>
            </a:r>
            <a:r>
              <a:rPr lang="en-MY" dirty="0" err="1">
                <a:effectLst/>
                <a:latin typeface="+mn-lt"/>
              </a:rPr>
              <a:t>Bechdolf</a:t>
            </a:r>
            <a:r>
              <a:rPr lang="en-MY" dirty="0">
                <a:effectLst/>
                <a:latin typeface="+mn-lt"/>
              </a:rPr>
              <a:t> A, Nelson B, Cotton SM, et al. 2010;127(1-3):316-20.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B330CF-E4C2-4770-8C5E-A5DC719090C5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B823EF-473E-470E-838D-BAAA76C47C4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11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FCC4AE1D-E4BB-F2D2-A8E1-E320D0CA7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C019462F-E075-1EDA-B04A-527A11351502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D27DFE96-719D-6A9A-C80F-B459D64D99E4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1E53A81C-533A-7D26-BBFA-CD716165D3CC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D27C2CA7-9C94-5F4D-660F-B57B1BD497CC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D4E4E663-CFD1-12F6-167A-E9793F1590D8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DA483917-F93A-EF48-192A-6622E662408C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pic>
        <p:nvPicPr>
          <p:cNvPr id="5" name="Content Placeholder 4" descr="A yellow sign with black text&#10;&#10;Description automatically generated">
            <a:extLst>
              <a:ext uri="{FF2B5EF4-FFF2-40B4-BE49-F238E27FC236}">
                <a16:creationId xmlns:a16="http://schemas.microsoft.com/office/drawing/2014/main" id="{857A3810-32F4-B291-B05C-084C8771B4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2480" y="2322125"/>
            <a:ext cx="14367746" cy="33497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3BDEF19-7171-4892-A55D-BEFE014A100E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3E85E3-BE20-4552-8888-F5DD37FA770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24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0D4ED07D-517C-EB67-5D89-CF610288C9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0C70635F-378D-EDB8-EC82-3D0F9471D799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C71578D3-BD2A-E6E4-0FAB-FD47D28268D5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7095F38F-C073-DE4E-6201-179E62662384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6C3C90C3-E10F-DBBB-A3AC-CA42F691F7C6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713149CF-F985-5536-853D-9C5C99C72FB9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5EC68161-ED19-171A-4F9E-F7E8C90E347D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29FEB18-2BEA-A8F7-0A72-BAE33D29CB96}"/>
              </a:ext>
            </a:extLst>
          </p:cNvPr>
          <p:cNvSpPr txBox="1">
            <a:spLocks/>
          </p:cNvSpPr>
          <p:nvPr/>
        </p:nvSpPr>
        <p:spPr>
          <a:xfrm>
            <a:off x="3526841" y="470591"/>
            <a:ext cx="12719417" cy="135319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5400" b="1" dirty="0"/>
              <a:t>BIPOLAR AT-RISK (BAR) CRITERIA</a:t>
            </a:r>
            <a:r>
              <a:rPr lang="en-US" sz="5400" b="1" baseline="-25000" dirty="0"/>
              <a:t>2</a:t>
            </a:r>
            <a:endParaRPr lang="en-US" sz="5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B66202-E58B-C05C-D82E-A33343FCFAB4}"/>
              </a:ext>
            </a:extLst>
          </p:cNvPr>
          <p:cNvSpPr txBox="1"/>
          <p:nvPr/>
        </p:nvSpPr>
        <p:spPr>
          <a:xfrm>
            <a:off x="3423834" y="1697942"/>
            <a:ext cx="14335932" cy="69249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MY" sz="4000" dirty="0">
                <a:effectLst/>
                <a:latin typeface="Arial" panose="020B0604020202020204" pitchFamily="34" charset="0"/>
              </a:rPr>
              <a:t>A</a:t>
            </a:r>
            <a:r>
              <a:rPr lang="en-MY" sz="4400" dirty="0">
                <a:effectLst/>
                <a:latin typeface="Arial" panose="020B0604020202020204" pitchFamily="34" charset="0"/>
              </a:rPr>
              <a:t> </a:t>
            </a:r>
            <a:r>
              <a:rPr lang="en-MY" sz="4000" dirty="0">
                <a:effectLst/>
                <a:latin typeface="Arial" panose="020B0604020202020204" pitchFamily="34" charset="0"/>
              </a:rPr>
              <a:t>cohort study assessed the association of BAR criteria and onset of BD over 10 to 13 years of follow-up and showed that:</a:t>
            </a:r>
            <a:r>
              <a:rPr lang="en-MY" sz="4000" baseline="30000" dirty="0">
                <a:effectLst/>
                <a:latin typeface="Arial" panose="020B0604020202020204" pitchFamily="34" charset="0"/>
              </a:rPr>
              <a:t>20</a:t>
            </a:r>
            <a:endParaRPr lang="en-MY" sz="4000" baseline="-25000" dirty="0">
              <a:effectLst/>
              <a:latin typeface="Arial" panose="020B0604020202020204" pitchFamily="34" charset="0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MY" sz="4000" dirty="0">
                <a:effectLst/>
                <a:latin typeface="Arial" panose="020B0604020202020204" pitchFamily="34" charset="0"/>
              </a:rPr>
              <a:t>28.6% of subjects from BAR group developed BD over a mean of 11.1 years whilst none developed BD in a clinically matched comparison group. </a:t>
            </a:r>
          </a:p>
          <a:p>
            <a:pPr algn="just"/>
            <a:r>
              <a:rPr lang="en-MY" sz="4000" dirty="0">
                <a:effectLst/>
                <a:latin typeface="Arial" panose="020B0604020202020204" pitchFamily="34" charset="0"/>
              </a:rPr>
              <a:t>Of these:</a:t>
            </a:r>
          </a:p>
          <a:p>
            <a:pPr lvl="1" algn="just"/>
            <a:r>
              <a:rPr lang="en-MY" sz="4000" dirty="0">
                <a:effectLst/>
                <a:latin typeface="Courier New" panose="02070309020205020404" pitchFamily="49" charset="0"/>
              </a:rPr>
              <a:t>o </a:t>
            </a:r>
            <a:r>
              <a:rPr lang="en-MY" sz="4000" dirty="0">
                <a:effectLst/>
                <a:latin typeface="Arial" panose="020B0604020202020204" pitchFamily="34" charset="0"/>
              </a:rPr>
              <a:t>87.5% transitions were to BD II and 12.5% to BD I </a:t>
            </a:r>
          </a:p>
          <a:p>
            <a:pPr lvl="1" algn="just"/>
            <a:r>
              <a:rPr lang="en-MY" sz="4000" dirty="0">
                <a:effectLst/>
                <a:latin typeface="Courier New" panose="02070309020205020404" pitchFamily="49" charset="0"/>
              </a:rPr>
              <a:t>o </a:t>
            </a:r>
            <a:r>
              <a:rPr lang="en-MY" sz="4000" dirty="0">
                <a:effectLst/>
                <a:latin typeface="Arial" panose="020B0604020202020204" pitchFamily="34" charset="0"/>
              </a:rPr>
              <a:t>75.0% transitions occurred in those with subthreshold  </a:t>
            </a:r>
          </a:p>
          <a:p>
            <a:pPr algn="just"/>
            <a:r>
              <a:rPr lang="en-MY" sz="4000" dirty="0">
                <a:latin typeface="Arial" panose="020B0604020202020204" pitchFamily="34" charset="0"/>
              </a:rPr>
              <a:t>    </a:t>
            </a:r>
            <a:r>
              <a:rPr lang="en-MY" sz="4000" dirty="0">
                <a:effectLst/>
                <a:latin typeface="Arial" panose="020B0604020202020204" pitchFamily="34" charset="0"/>
              </a:rPr>
              <a:t>mania and 25.0% in those with major depression and   </a:t>
            </a:r>
          </a:p>
          <a:p>
            <a:pPr algn="just"/>
            <a:r>
              <a:rPr lang="en-MY" sz="4000" dirty="0">
                <a:latin typeface="Arial" panose="020B0604020202020204" pitchFamily="34" charset="0"/>
              </a:rPr>
              <a:t>    </a:t>
            </a:r>
            <a:r>
              <a:rPr lang="en-MY" sz="4000" dirty="0">
                <a:effectLst/>
                <a:latin typeface="Arial" panose="020B0604020202020204" pitchFamily="34" charset="0"/>
              </a:rPr>
              <a:t>cyclothymic features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D001ED-8F4A-F982-1B87-54106DA27216}"/>
              </a:ext>
            </a:extLst>
          </p:cNvPr>
          <p:cNvSpPr txBox="1"/>
          <p:nvPr/>
        </p:nvSpPr>
        <p:spPr>
          <a:xfrm>
            <a:off x="12258557" y="8719595"/>
            <a:ext cx="57246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n-MY" dirty="0">
                <a:effectLst/>
                <a:latin typeface="+mn-lt"/>
              </a:rPr>
            </a:br>
            <a:endParaRPr lang="en-MY" dirty="0">
              <a:effectLst/>
              <a:latin typeface="+mn-lt"/>
            </a:endParaRPr>
          </a:p>
          <a:p>
            <a:r>
              <a:rPr lang="en-MY" dirty="0">
                <a:effectLst/>
                <a:latin typeface="+mn-lt"/>
              </a:rPr>
              <a:t>20. Ratheesh A, Hammond D, Watson M, et al.. 2023;6(9):e2334078. </a:t>
            </a:r>
          </a:p>
          <a:p>
            <a:endParaRPr lang="en-US" dirty="0"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1EF0EB-4686-45A0-8E6C-B29B8A1AD0F3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50D00F-A16E-4539-AF93-9F65572675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732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>
          <a:extLst>
            <a:ext uri="{FF2B5EF4-FFF2-40B4-BE49-F238E27FC236}">
              <a16:creationId xmlns:a16="http://schemas.microsoft.com/office/drawing/2014/main" id="{566506D2-FCBF-571F-FEE1-1DFE76C17D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>
            <a:extLst>
              <a:ext uri="{FF2B5EF4-FFF2-40B4-BE49-F238E27FC236}">
                <a16:creationId xmlns:a16="http://schemas.microsoft.com/office/drawing/2014/main" id="{A1078D8A-D5BF-787D-4038-88CE0BE32576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101" name="Google Shape;101;p2">
            <a:extLst>
              <a:ext uri="{FF2B5EF4-FFF2-40B4-BE49-F238E27FC236}">
                <a16:creationId xmlns:a16="http://schemas.microsoft.com/office/drawing/2014/main" id="{7BE50204-9D49-05DE-5A80-B035F2003489}"/>
              </a:ext>
            </a:extLst>
          </p:cNvPr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2" name="Google Shape;102;p2">
              <a:extLst>
                <a:ext uri="{FF2B5EF4-FFF2-40B4-BE49-F238E27FC236}">
                  <a16:creationId xmlns:a16="http://schemas.microsoft.com/office/drawing/2014/main" id="{F40D34B3-3FB2-C5C1-03BD-D8DEF2F981A4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Google Shape;103;p2">
              <a:extLst>
                <a:ext uri="{FF2B5EF4-FFF2-40B4-BE49-F238E27FC236}">
                  <a16:creationId xmlns:a16="http://schemas.microsoft.com/office/drawing/2014/main" id="{08369BA8-9E6B-9577-0D22-71922809D5A2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175BA269-F3DE-B3FA-5C1E-61FEAE907767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35A0C2A1-BF2E-4997-5046-704D79BF27A4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AE8AF70-D24A-B25F-C39B-FD39FA6BF545}"/>
              </a:ext>
            </a:extLst>
          </p:cNvPr>
          <p:cNvSpPr txBox="1">
            <a:spLocks/>
          </p:cNvSpPr>
          <p:nvPr/>
        </p:nvSpPr>
        <p:spPr>
          <a:xfrm>
            <a:off x="3619831" y="739019"/>
            <a:ext cx="9972162" cy="135319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5400" b="1" dirty="0"/>
              <a:t>DIAGNOSIS</a:t>
            </a:r>
            <a:r>
              <a:rPr lang="en-US" sz="5400" b="1" baseline="-25000" dirty="0"/>
              <a:t>1</a:t>
            </a:r>
            <a:endParaRPr lang="en-US" sz="5400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861C956-BF4F-4B0F-627F-0540FBDE6FD9}"/>
              </a:ext>
            </a:extLst>
          </p:cNvPr>
          <p:cNvSpPr txBox="1">
            <a:spLocks/>
          </p:cNvSpPr>
          <p:nvPr/>
        </p:nvSpPr>
        <p:spPr>
          <a:xfrm>
            <a:off x="3619831" y="1714182"/>
            <a:ext cx="13133837" cy="4351338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4000" dirty="0">
                <a:latin typeface="+mn-lt"/>
              </a:rPr>
              <a:t>Relies on signs and symptoms elicited during clinical interviews with the patient.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4000" dirty="0">
                <a:latin typeface="+mn-lt"/>
              </a:rPr>
              <a:t>Often with corroborative history from informants.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4000" dirty="0">
                <a:latin typeface="+mn-lt"/>
              </a:rPr>
              <a:t>Use the Diagnostic and Statistical Manual of Mental Disorders Fifth Edition, text revision (DSM-5-TR) or International Classification of Diseases Eleventh Revision (ICD-11) classification system for psychiatric disorders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4000" dirty="0">
                <a:latin typeface="+mn-lt"/>
              </a:rPr>
              <a:t>Revisions of these classifications ensure they are at pace with the recent advancements in the field. </a:t>
            </a:r>
          </a:p>
          <a:p>
            <a:pPr algn="just"/>
            <a:endParaRPr lang="en-MY" sz="4000" dirty="0">
              <a:latin typeface="+mn-lt"/>
            </a:endParaRPr>
          </a:p>
          <a:p>
            <a:pPr algn="just"/>
            <a:endParaRPr lang="en-US" sz="4000" dirty="0"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12BF6E-085A-4CD6-9D87-E639F53C394C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B38F68-FA1F-42AF-9602-0A2B0384EC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88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1238</TotalTime>
  <Words>2459</Words>
  <Application>Microsoft Office PowerPoint</Application>
  <PresentationFormat>Custom</PresentationFormat>
  <Paragraphs>355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Calibri</vt:lpstr>
      <vt:lpstr>Helvetica</vt:lpstr>
      <vt:lpstr>Poppins</vt:lpstr>
      <vt:lpstr>Arial</vt:lpstr>
      <vt:lpstr>Courier New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Karen Sharmini</cp:lastModifiedBy>
  <cp:revision>56</cp:revision>
  <dcterms:created xsi:type="dcterms:W3CDTF">2006-08-16T00:00:00Z</dcterms:created>
  <dcterms:modified xsi:type="dcterms:W3CDTF">2025-06-04T04:01:16Z</dcterms:modified>
</cp:coreProperties>
</file>